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7"/>
  </p:sldMasterIdLst>
  <p:notesMasterIdLst>
    <p:notesMasterId r:id="rId30"/>
  </p:notesMasterIdLst>
  <p:handoutMasterIdLst>
    <p:handoutMasterId r:id="rId31"/>
  </p:handoutMasterIdLst>
  <p:sldIdLst>
    <p:sldId id="260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5" r:id="rId19"/>
    <p:sldId id="284" r:id="rId20"/>
    <p:sldId id="273" r:id="rId21"/>
    <p:sldId id="274" r:id="rId22"/>
    <p:sldId id="275" r:id="rId23"/>
    <p:sldId id="276" r:id="rId24"/>
    <p:sldId id="278" r:id="rId25"/>
    <p:sldId id="279" r:id="rId26"/>
    <p:sldId id="280" r:id="rId27"/>
    <p:sldId id="282" r:id="rId28"/>
    <p:sldId id="283" r:id="rId29"/>
  </p:sldIdLst>
  <p:sldSz cx="12190413" cy="6858000"/>
  <p:notesSz cx="6858000" cy="9144000"/>
  <p:custDataLst>
    <p:tags r:id="rId32"/>
  </p:custDataLst>
  <p:defaultTextStyle>
    <a:defPPr>
      <a:defRPr lang="da-DK"/>
    </a:defPPr>
    <a:lvl1pPr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90000"/>
    <a:srgbClr val="000000"/>
    <a:srgbClr val="FFCC00"/>
    <a:srgbClr val="FF6600"/>
    <a:srgbClr val="FF0000"/>
    <a:srgbClr val="FF0099"/>
    <a:srgbClr val="CC3399"/>
    <a:srgbClr val="660066"/>
    <a:srgbClr val="66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098" autoAdjust="0"/>
  </p:normalViewPr>
  <p:slideViewPr>
    <p:cSldViewPr showGuides="1">
      <p:cViewPr varScale="1">
        <p:scale>
          <a:sx n="97" d="100"/>
          <a:sy n="97" d="100"/>
        </p:scale>
        <p:origin x="581" y="4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628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gs" Target="tags/tag1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491ECFBD-4A0D-4BCF-98A8-E205F44719BF}" type="slidenum">
              <a:rPr lang="da-DK" smtClean="0">
                <a:latin typeface="Arial" panose="020B0604020202020204" pitchFamily="34" charset="0"/>
              </a:rPr>
              <a:pPr/>
              <a:t>‹#›</a:t>
            </a:fld>
            <a:endParaRPr lang="da-DK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809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fld id="{C734BB09-483B-4C4B-A5A4-C02A22055B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77836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1C802D1-AFFE-4ADE-9380-2E92986BA68C}" type="slidenum">
              <a:rPr lang="en-GB" altLang="da-DK" sz="1200" smtClean="0">
                <a:latin typeface="Times New Roman" panose="02020603050405020304" pitchFamily="18" charset="0"/>
              </a:rPr>
              <a:pPr/>
              <a:t>2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770994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33A45B-A1CD-441B-A308-545B29157CE3}" type="slidenum">
              <a:rPr lang="en-GB" altLang="da-DK" sz="1200" smtClean="0">
                <a:latin typeface="Times New Roman" panose="02020603050405020304" pitchFamily="18" charset="0"/>
              </a:rPr>
              <a:pPr/>
              <a:t>11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088677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09827D3-E869-4FF6-A7E4-DC8993531D0D}" type="slidenum">
              <a:rPr lang="en-GB" altLang="da-DK" sz="1200" smtClean="0">
                <a:latin typeface="Times New Roman" panose="02020603050405020304" pitchFamily="18" charset="0"/>
              </a:rPr>
              <a:pPr/>
              <a:t>13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690187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09827D3-E869-4FF6-A7E4-DC8993531D0D}" type="slidenum">
              <a:rPr lang="en-GB" altLang="da-DK" sz="1200" smtClean="0">
                <a:latin typeface="Times New Roman" panose="02020603050405020304" pitchFamily="18" charset="0"/>
              </a:rPr>
              <a:pPr/>
              <a:t>14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110009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3F8C5E-E992-4B6E-B953-D1F9A2B28DF4}" type="slidenum">
              <a:rPr lang="en-GB" altLang="da-DK" sz="1200" smtClean="0">
                <a:latin typeface="Times New Roman" panose="02020603050405020304" pitchFamily="18" charset="0"/>
              </a:rPr>
              <a:pPr/>
              <a:t>15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537153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39573C-4E20-4041-981C-A3DC24C13486}" type="slidenum">
              <a:rPr lang="en-GB" altLang="da-DK" sz="1200" smtClean="0">
                <a:latin typeface="Times New Roman" panose="02020603050405020304" pitchFamily="18" charset="0"/>
              </a:rPr>
              <a:pPr/>
              <a:t>16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0673472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5F40894-71ED-43AB-B3B3-0F6279B38743}" type="slidenum">
              <a:rPr lang="en-GB" altLang="da-DK" sz="1200" smtClean="0">
                <a:latin typeface="Times New Roman" panose="02020603050405020304" pitchFamily="18" charset="0"/>
              </a:rPr>
              <a:pPr/>
              <a:t>17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7642547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775C8F-9E9E-44FD-8E95-A10985BA6BB6}" type="slidenum">
              <a:rPr lang="en-GB" altLang="da-DK" sz="1200" smtClean="0">
                <a:latin typeface="Times New Roman" panose="02020603050405020304" pitchFamily="18" charset="0"/>
              </a:rPr>
              <a:pPr/>
              <a:t>18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2732298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3EE88E4-DD8D-40FE-9677-B036DA8EC321}" type="slidenum">
              <a:rPr lang="en-GB" altLang="da-DK" sz="1200" smtClean="0">
                <a:latin typeface="Times New Roman" panose="02020603050405020304" pitchFamily="18" charset="0"/>
              </a:rPr>
              <a:pPr/>
              <a:t>19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5834947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67CFDA-F8EF-46AF-A53D-002FE798856C}" type="slidenum">
              <a:rPr lang="en-GB" altLang="da-DK" sz="1200" smtClean="0">
                <a:latin typeface="Times New Roman" panose="02020603050405020304" pitchFamily="18" charset="0"/>
              </a:rPr>
              <a:pPr/>
              <a:t>20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8803731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02F9C8-A73E-4DC4-94A9-159BCD9FCD8A}" type="slidenum">
              <a:rPr lang="en-GB" altLang="da-DK" sz="1200" smtClean="0">
                <a:latin typeface="Times New Roman" panose="02020603050405020304" pitchFamily="18" charset="0"/>
              </a:rPr>
              <a:pPr/>
              <a:t>21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394419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B29C346-C3BF-44E9-864C-F66B175649DE}" type="slidenum">
              <a:rPr lang="en-GB" altLang="da-DK" sz="1200" smtClean="0">
                <a:latin typeface="Times New Roman" panose="02020603050405020304" pitchFamily="18" charset="0"/>
              </a:rPr>
              <a:pPr/>
              <a:t>3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4988360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54A174-A1D1-4985-892B-CD2301A041D7}" type="slidenum">
              <a:rPr lang="en-GB" altLang="da-DK" sz="1200" smtClean="0">
                <a:latin typeface="Times New Roman" panose="02020603050405020304" pitchFamily="18" charset="0"/>
              </a:rPr>
              <a:pPr/>
              <a:t>22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100545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5DE890-8793-46FE-B6CD-4BC211EA570C}" type="slidenum">
              <a:rPr lang="en-GB" altLang="da-DK" sz="1200" smtClean="0">
                <a:latin typeface="Times New Roman" panose="02020603050405020304" pitchFamily="18" charset="0"/>
              </a:rPr>
              <a:pPr/>
              <a:t>4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13820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F940BD0-B53C-474D-92A2-D577AAC9EC47}" type="slidenum">
              <a:rPr lang="en-GB" altLang="da-DK" sz="1200" smtClean="0">
                <a:latin typeface="Times New Roman" panose="02020603050405020304" pitchFamily="18" charset="0"/>
              </a:rPr>
              <a:pPr/>
              <a:t>5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274537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6BB7EAB-15C3-4F25-8D0F-1B109A2577B1}" type="slidenum">
              <a:rPr lang="en-GB" altLang="da-DK" sz="1200" smtClean="0">
                <a:latin typeface="Times New Roman" panose="02020603050405020304" pitchFamily="18" charset="0"/>
              </a:rPr>
              <a:pPr/>
              <a:t>6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887492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8DE9C2-F08D-4153-84E1-81AD149E7C56}" type="slidenum">
              <a:rPr lang="en-GB" altLang="da-DK" sz="1200" smtClean="0">
                <a:latin typeface="Times New Roman" panose="02020603050405020304" pitchFamily="18" charset="0"/>
              </a:rPr>
              <a:pPr/>
              <a:t>7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893209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12DCE1D-328C-4E2E-8F89-5430AB8A8C9F}" type="slidenum">
              <a:rPr lang="en-GB" altLang="da-DK" sz="1200" smtClean="0">
                <a:latin typeface="Times New Roman" panose="02020603050405020304" pitchFamily="18" charset="0"/>
              </a:rPr>
              <a:pPr/>
              <a:t>8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140242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F094CF0-0318-48A4-BD95-26D17D603C2F}" type="slidenum">
              <a:rPr lang="en-GB" altLang="da-DK" sz="1200" smtClean="0">
                <a:latin typeface="Times New Roman" panose="02020603050405020304" pitchFamily="18" charset="0"/>
              </a:rPr>
              <a:pPr/>
              <a:t>9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8" y="744538"/>
            <a:ext cx="6597650" cy="3713162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05350"/>
            <a:ext cx="5435600" cy="4456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283431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08F012C-EFA4-4F03-BD32-AD05E0604A03}" type="slidenum">
              <a:rPr lang="en-GB" altLang="da-DK" sz="1200" smtClean="0">
                <a:latin typeface="Times New Roman" panose="02020603050405020304" pitchFamily="18" charset="0"/>
              </a:rPr>
              <a:pPr/>
              <a:t>10</a:t>
            </a:fld>
            <a:endParaRPr lang="en-GB" altLang="da-DK" sz="1200">
              <a:latin typeface="Times New Roman" panose="02020603050405020304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730957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/>
          <p:cNvSpPr/>
          <p:nvPr userDrawn="1"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1" name="Logo white">
            <a:extLst>
              <a:ext uri="{FF2B5EF4-FFF2-40B4-BE49-F238E27FC236}">
                <a16:creationId xmlns:a16="http://schemas.microsoft.com/office/drawing/2014/main" id="{275A6477-FE3A-4D40-B1FE-E46C11E344A5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  <a:endParaRPr lang="en-GB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117C6C-7BC3-4888-BC29-FAB17565D11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E4668-D07F-4B96-9755-17540273485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7214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/Pause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AF9D3C51-A276-4E1F-B6B6-FD6A4E17EE28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C9776080-6230-4AB8-AB28-4D6744DD01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B7FFAE6-D148-4A15-9DFC-7D71B820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125B57E-AFC7-4517-B327-461DB01D2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Logo color">
            <a:extLst>
              <a:ext uri="{FF2B5EF4-FFF2-40B4-BE49-F238E27FC236}">
                <a16:creationId xmlns:a16="http://schemas.microsoft.com/office/drawing/2014/main" id="{B0EE486B-843B-49D6-90AE-5093AB56E30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178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/Paus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A3420087-96DF-432F-B192-585D42BF6A4E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3" name="Logo color">
            <a:extLst>
              <a:ext uri="{FF2B5EF4-FFF2-40B4-BE49-F238E27FC236}">
                <a16:creationId xmlns:a16="http://schemas.microsoft.com/office/drawing/2014/main" id="{09BBEE10-6A59-474F-B766-7643F97F869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AF062B26-8169-4B93-8FD8-CFDB0855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A59923C-6F09-424E-AF1E-AC62326A9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C299FA2-BF46-4410-B2CD-E3C80B7A9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495865CE-5BE9-4122-8AB8-48E534DD88F7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2" name="Top bar">
            <a:extLst>
              <a:ext uri="{FF2B5EF4-FFF2-40B4-BE49-F238E27FC236}">
                <a16:creationId xmlns:a16="http://schemas.microsoft.com/office/drawing/2014/main" id="{0D436479-94F3-475C-8F8D-D3CDC81793FD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63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12391-341F-4A02-8ECD-1A1D2219470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52143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  <a:endParaRPr lang="en-GB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5919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48A0E3C-0CE1-4BBF-A912-5A81BF3B7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800" y="1706400"/>
            <a:ext cx="9312374" cy="4545578"/>
          </a:xfrm>
        </p:spPr>
        <p:txBody>
          <a:bodyPr/>
          <a:lstStyle/>
          <a:p>
            <a:pPr lvl="0"/>
            <a:r>
              <a:rPr lang="en-GB" dirty="0"/>
              <a:t>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CA8860-CDAD-4F91-9292-2B11655C19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7A21B-9B48-4777-BF0D-9FB95719C2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7774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1117" userDrawn="1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EB1D5E1-0C4E-4A74-BE37-26307F7E2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97271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4800" y="1706399"/>
            <a:ext cx="4410177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8001" y="1706399"/>
            <a:ext cx="4409100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2499420-B0E8-4C8A-8C00-E21262271A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EE7F0E-E606-41AC-BBBF-B5AECB1112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5711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 userDrawn="1">
          <p15:clr>
            <a:srgbClr val="F26B43"/>
          </p15:clr>
        </p15:guide>
        <p15:guide id="2" pos="3896" userDrawn="1">
          <p15:clr>
            <a:srgbClr val="F26B43"/>
          </p15:clr>
        </p15:guide>
        <p15:guide id="3" pos="4205" userDrawn="1">
          <p15:clr>
            <a:srgbClr val="F26B43"/>
          </p15:clr>
        </p15:guide>
        <p15:guide id="4" pos="6984" userDrawn="1">
          <p15:clr>
            <a:srgbClr val="F26B43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90A2595F-A737-4D92-946C-EC0BBF88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6048672" cy="972716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726" y="1706328"/>
            <a:ext cx="6048672" cy="4545578"/>
          </a:xfrm>
        </p:spPr>
        <p:txBody>
          <a:bodyPr/>
          <a:lstStyle/>
          <a:p>
            <a:pPr lvl="0"/>
            <a:r>
              <a:rPr lang="en-GB" dirty="0"/>
              <a:t>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31213" y="849734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31213" y="3563718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  <a:endParaRPr lang="en-GB"/>
          </a:p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986237-C7E2-4498-82A4-361A340A65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64EEF-2B63-484E-803A-4FCD66F243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2670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27" userDrawn="1">
          <p15:clr>
            <a:srgbClr val="F26B43"/>
          </p15:clr>
        </p15:guide>
        <p15:guide id="2" pos="5247" userDrawn="1">
          <p15:clr>
            <a:srgbClr val="F26B43"/>
          </p15:clr>
        </p15:guide>
        <p15:guide id="3" pos="1117" userDrawn="1">
          <p15:clr>
            <a:srgbClr val="F26B43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2213382-11A1-48CE-B0A0-D8A7D268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360" y="426127"/>
            <a:ext cx="6865740" cy="972716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1360" y="1706328"/>
            <a:ext cx="6865740" cy="4545578"/>
          </a:xfrm>
        </p:spPr>
        <p:txBody>
          <a:bodyPr/>
          <a:lstStyle/>
          <a:p>
            <a:pPr lvl="0"/>
            <a:r>
              <a:rPr lang="en-GB" dirty="0"/>
              <a:t>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31452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96815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  <a:endParaRPr lang="en-GB"/>
          </a:p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26B732-1A52-4AA9-89FC-8FC5439E40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5D0DC-E43F-43DA-AA0F-C0C54C8939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3562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2660" userDrawn="1">
          <p15:clr>
            <a:srgbClr val="F26B43"/>
          </p15:clr>
        </p15:guide>
        <p15:guide id="3" pos="2335" userDrawn="1">
          <p15:clr>
            <a:srgbClr val="F26B43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53C3-F3F7-4638-96F8-7CF20CB55E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650" y="980727"/>
            <a:ext cx="3740400" cy="41811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/>
              <a:t>Click to add title one line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C0DB591-4602-46B3-B1C3-1E64148AB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4407150"/>
            <a:ext cx="3740400" cy="184442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dirty="0"/>
              <a:t>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8416079-1CFC-426F-A6ED-5AB355FC54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27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en-GB"/>
              <a:t>Click to add title one line</a:t>
            </a:r>
            <a:endParaRPr lang="en-GB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358873C-68BF-4E89-B536-B3248F2B25F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222750" y="4406899"/>
            <a:ext cx="3740401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endParaRPr lang="en-GB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9A0E900-1FE2-4CC1-B435-93F3A118935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978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en-GB"/>
              <a:t>Click to add title one line</a:t>
            </a:r>
            <a:endParaRPr lang="en-GB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E094886A-F110-4851-B1DA-8DFC40D509F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97850" y="4406899"/>
            <a:ext cx="3740400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1B02311-54A6-4455-B615-BBCA0DA742E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47650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  <a:endParaRPr lang="en-GB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710A5827-3485-49A0-81F0-FF89EE34B80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23149" y="1548581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  <a:endParaRPr lang="en-GB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E27B0558-FCB8-4A55-9BA9-182DFF0387F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98648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374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7522" userDrawn="1">
          <p15:clr>
            <a:srgbClr val="F26B43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97DEAA-3B7B-49C7-8C28-3F21F36A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F74546-9D06-4CF7-806D-E04B043BF5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53AB3-8AAF-469F-AD3F-AE5E1A39D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45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7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og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75ABF-082F-4A38-B952-09157E37A8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39F3A-7714-4FD6-9132-D60FFA220D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26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ogo color">
            <a:extLst>
              <a:ext uri="{FF2B5EF4-FFF2-40B4-BE49-F238E27FC236}">
                <a16:creationId xmlns:a16="http://schemas.microsoft.com/office/drawing/2014/main" id="{ADC92552-7939-46C1-AAFE-B97F51EBFFE9}"/>
              </a:ext>
            </a:extLst>
          </p:cNvPr>
          <p:cNvSpPr>
            <a:spLocks noChangeAspect="1"/>
          </p:cNvSpPr>
          <p:nvPr userDrawn="1">
            <p:custDataLst>
              <p:tags r:id="rId14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FFFFD011-0D94-46EE-B45C-787FE82C3B5E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3" name="FLD_Presentation Title"/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spcBef>
                <a:spcPts val="0"/>
              </a:spcBef>
              <a:defRPr sz="700" b="0">
                <a:noFill/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06450" y="6541200"/>
            <a:ext cx="432600" cy="316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00" b="1">
                <a:solidFill>
                  <a:schemeClr val="bg1"/>
                </a:solidFill>
                <a:latin typeface="+mn-lt"/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4726" y="426127"/>
            <a:ext cx="9312374" cy="97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4726" y="1706328"/>
            <a:ext cx="9312374" cy="454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  <a:p>
            <a:pPr lvl="5"/>
            <a:endParaRPr lang="en-GB" dirty="0"/>
          </a:p>
        </p:txBody>
      </p:sp>
      <p:sp>
        <p:nvSpPr>
          <p:cNvPr id="113676" name="text" descr="{&quot;templafy&quot;:{&quot;id&quot;:&quot;8294b11f-a46f-443d-a317-2b9c5a0e1715&quot;}}" title="UserProfile.Offices.Workarea_{{DocumentLanguage}}"/>
          <p:cNvSpPr>
            <a:spLocks noChangeArrowheads="1"/>
          </p:cNvSpPr>
          <p:nvPr/>
        </p:nvSpPr>
        <p:spPr bwMode="auto">
          <a:xfrm>
            <a:off x="1774726" y="6541200"/>
            <a:ext cx="3397071" cy="3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l" eaLnBrk="0" hangingPunct="0">
              <a:spcBef>
                <a:spcPct val="0"/>
              </a:spcBef>
            </a:pPr>
            <a:r>
              <a:rPr lang="en-GB" sz="700" b="1" dirty="0">
                <a:solidFill>
                  <a:schemeClr val="bg1"/>
                </a:solidFill>
                <a:latin typeface="+mn-lt"/>
              </a:rPr>
              <a:t>DTU Chemical Engineering</a:t>
            </a:r>
          </a:p>
        </p:txBody>
      </p:sp>
      <p:sp>
        <p:nvSpPr>
          <p:cNvPr id="7" name="text" descr="{&quot;templafy&quot;:{&quot;id&quot;:&quot;5bd0f719-d5ef-488b-8a85-67ab4bc5c177&quot;}}" title="Form.PresentationTitle">
            <a:extLst>
              <a:ext uri="{FF2B5EF4-FFF2-40B4-BE49-F238E27FC236}">
                <a16:creationId xmlns:a16="http://schemas.microsoft.com/office/drawing/2014/main" id="{06B09BDB-1C7D-4F8A-8F1B-82D88054A428}"/>
              </a:ext>
            </a:extLst>
          </p:cNvPr>
          <p:cNvSpPr txBox="1"/>
          <p:nvPr userDrawn="1"/>
        </p:nvSpPr>
        <p:spPr>
          <a:xfrm>
            <a:off x="5591149" y="6541200"/>
            <a:ext cx="5495949" cy="316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GB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op bar">
            <a:extLst>
              <a:ext uri="{FF2B5EF4-FFF2-40B4-BE49-F238E27FC236}">
                <a16:creationId xmlns:a16="http://schemas.microsoft.com/office/drawing/2014/main" id="{35912424-89BF-4A93-9096-3282916C71FE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470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1" r:id="rId2"/>
    <p:sldLayoutId id="2147483664" r:id="rId3"/>
    <p:sldLayoutId id="2147483677" r:id="rId4"/>
    <p:sldLayoutId id="2147483672" r:id="rId5"/>
    <p:sldLayoutId id="2147483673" r:id="rId6"/>
    <p:sldLayoutId id="2147483676" r:id="rId7"/>
    <p:sldLayoutId id="2147483666" r:id="rId8"/>
    <p:sldLayoutId id="2147483667" r:id="rId9"/>
    <p:sldLayoutId id="2147483668" r:id="rId10"/>
    <p:sldLayoutId id="2147483669" r:id="rId11"/>
    <p:sldLayoutId id="2147483678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980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4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2pPr>
      <a:lvl3pPr marL="6156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828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4pPr>
      <a:lvl5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5pPr>
      <a:lvl6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6pPr>
      <a:lvl7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7pPr>
      <a:lvl8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8pPr>
      <a:lvl9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68" userDrawn="1">
          <p15:clr>
            <a:srgbClr val="F26B43"/>
          </p15:clr>
        </p15:guide>
        <p15:guide id="4" orient="horz" pos="881" userDrawn="1">
          <p15:clr>
            <a:srgbClr val="F26B43"/>
          </p15:clr>
        </p15:guide>
        <p15:guide id="5" orient="horz" pos="1074" userDrawn="1">
          <p15:clr>
            <a:srgbClr val="F26B43"/>
          </p15:clr>
        </p15:guide>
        <p15:guide id="6" orient="horz" pos="39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1.xml"/><Relationship Id="rId1" Type="http://schemas.openxmlformats.org/officeDocument/2006/relationships/customXml" Target="../../customXml/item6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laham@dtu.dk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eenlab.dk/our-partner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cjoh@dtu.dk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t.dtu.dk/uddannelse/diplom_kemi_prakti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tu.jobteaser.com/en/recruiter_account/sign_i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4358EA-4D5B-461F-997D-DE6729900D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da-DK" sz="4000" dirty="0">
                <a:latin typeface="Arial" panose="020B0604020202020204" pitchFamily="34" charset="0"/>
              </a:rPr>
              <a:t>Søren Kiil (</a:t>
            </a:r>
            <a:r>
              <a:rPr lang="en-GB" altLang="da-DK" sz="4000" dirty="0" err="1">
                <a:latin typeface="Arial" panose="020B0604020202020204" pitchFamily="34" charset="0"/>
              </a:rPr>
              <a:t>praktikkoordinator</a:t>
            </a:r>
            <a:r>
              <a:rPr lang="en-GB" altLang="da-DK" sz="4000" dirty="0">
                <a:latin typeface="Arial" panose="020B0604020202020204" pitchFamily="34" charset="0"/>
              </a:rPr>
              <a:t>)</a:t>
            </a:r>
            <a:br>
              <a:rPr lang="en-GB" altLang="da-DK" sz="4000" dirty="0">
                <a:latin typeface="Arial" panose="020B0604020202020204" pitchFamily="34" charset="0"/>
              </a:rPr>
            </a:br>
            <a:r>
              <a:rPr lang="en-GB" altLang="da-DK" sz="4000" dirty="0">
                <a:latin typeface="Arial" panose="020B0604020202020204" pitchFamily="34" charset="0"/>
              </a:rPr>
              <a:t>Anne Helene Juul (administrator)</a:t>
            </a:r>
            <a:br>
              <a:rPr lang="en-GB" altLang="da-DK" sz="4000" dirty="0">
                <a:latin typeface="Arial" panose="020B0604020202020204" pitchFamily="34" charset="0"/>
              </a:rPr>
            </a:br>
            <a:r>
              <a:rPr lang="en-GB" altLang="da-DK" sz="4000" dirty="0">
                <a:latin typeface="Arial" panose="020B0604020202020204" pitchFamily="34" charset="0"/>
              </a:rPr>
              <a:t>DTU </a:t>
            </a:r>
            <a:r>
              <a:rPr lang="en-GB" altLang="da-DK" sz="4000" dirty="0" err="1">
                <a:latin typeface="Arial" panose="020B0604020202020204" pitchFamily="34" charset="0"/>
              </a:rPr>
              <a:t>Kemiteknik</a:t>
            </a:r>
            <a:br>
              <a:rPr lang="en-GB" altLang="da-DK" sz="4000" dirty="0">
                <a:latin typeface="Arial" panose="020B0604020202020204" pitchFamily="34" charset="0"/>
              </a:rPr>
            </a:br>
            <a:endParaRPr lang="en-GB" sz="40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8CE6942-A17C-4247-86C6-41FACF7E90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spcBef>
                <a:spcPct val="0"/>
              </a:spcBef>
            </a:pPr>
            <a:r>
              <a:rPr lang="en-GB" altLang="da-DK" sz="5400" b="1" dirty="0" err="1">
                <a:latin typeface="Arial" panose="020B0604020202020204" pitchFamily="34" charset="0"/>
              </a:rPr>
              <a:t>Ingeniørpraktik</a:t>
            </a:r>
            <a:r>
              <a:rPr lang="en-GB" altLang="da-DK" sz="5400" b="1" dirty="0">
                <a:latin typeface="Arial" panose="020B0604020202020204" pitchFamily="34" charset="0"/>
              </a:rPr>
              <a:t>, </a:t>
            </a:r>
            <a:r>
              <a:rPr lang="en-GB" altLang="da-DK" sz="5400" b="1" dirty="0" err="1">
                <a:latin typeface="Arial" panose="020B0604020202020204" pitchFamily="34" charset="0"/>
              </a:rPr>
              <a:t>Diplom</a:t>
            </a:r>
            <a:r>
              <a:rPr lang="en-GB" altLang="da-DK" sz="5400" b="1" dirty="0">
                <a:latin typeface="Arial" panose="020B0604020202020204" pitchFamily="34" charset="0"/>
              </a:rPr>
              <a:t> K </a:t>
            </a:r>
          </a:p>
          <a:p>
            <a:pPr algn="ctr">
              <a:spcBef>
                <a:spcPct val="0"/>
              </a:spcBef>
            </a:pPr>
            <a:r>
              <a:rPr lang="en-GB" altLang="da-DK" sz="5400" b="1" dirty="0">
                <a:latin typeface="Arial" panose="020B0604020202020204" pitchFamily="34" charset="0"/>
              </a:rPr>
              <a:t>(30 point, 20 </a:t>
            </a:r>
            <a:r>
              <a:rPr lang="en-GB" altLang="da-DK" sz="5400" b="1" dirty="0" err="1">
                <a:latin typeface="Arial" panose="020B0604020202020204" pitchFamily="34" charset="0"/>
              </a:rPr>
              <a:t>uger</a:t>
            </a:r>
            <a:r>
              <a:rPr lang="en-GB" altLang="da-DK" sz="5400" b="1" dirty="0">
                <a:latin typeface="Arial" panose="020B0604020202020204" pitchFamily="34" charset="0"/>
              </a:rPr>
              <a:t>)</a:t>
            </a:r>
          </a:p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A221E4-1851-497D-90EE-984C7112166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1026" name="Picture 2" descr="Søren Ki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494" y="3332346"/>
            <a:ext cx="1152128" cy="15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nne Helene Juu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646" y="3350814"/>
            <a:ext cx="1134273" cy="154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320714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774726" y="433966"/>
            <a:ext cx="76485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800" b="1" dirty="0">
                <a:solidFill>
                  <a:schemeClr val="accent2"/>
                </a:solidFill>
                <a:latin typeface="Arial" panose="020B0604020202020204" pitchFamily="34" charset="0"/>
              </a:rPr>
              <a:t>Legater til udlandsophold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847057" y="1196976"/>
            <a:ext cx="9114739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2200" b="1" u="sng" dirty="0">
                <a:latin typeface="Arial" panose="020B0604020202020204" pitchFamily="34" charset="0"/>
              </a:rPr>
              <a:t>Transport, logi og mad</a:t>
            </a:r>
            <a:endParaRPr lang="da-DK" altLang="da-DK" sz="22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b="1" dirty="0">
                <a:latin typeface="Arial" panose="020B0604020202020204" pitchFamily="34" charset="0"/>
              </a:rPr>
              <a:t>Til udlandspraktik kan der søges Erasmus rejsestipendium fra DTU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b="1" dirty="0">
                <a:latin typeface="Arial" panose="020B0604020202020204" pitchFamily="34" charset="0"/>
              </a:rPr>
              <a:t>(kontakt International studievejledning i bygning 101)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b="1" dirty="0"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da-DK" altLang="da-DK" sz="2200" b="1" dirty="0">
                <a:latin typeface="Arial" panose="020B0604020202020204" pitchFamily="34" charset="0"/>
              </a:rPr>
              <a:t>	Derudover kan søges tilskud fra private fonde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22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a-DK" altLang="da-DK" sz="2200" b="1" dirty="0">
                <a:latin typeface="Arial" panose="020B0604020202020204" pitchFamily="34" charset="0"/>
              </a:rPr>
              <a:t>	For praktik i Danmark gives der ikke tilskud fra DTU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b="1" dirty="0">
                <a:latin typeface="Arial" panose="020B0604020202020204" pitchFamily="34" charset="0"/>
              </a:rPr>
              <a:t>	eller private fonde (SU eller vederlag skal anvendes) 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22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a-DK" altLang="da-DK" sz="2200" b="1" dirty="0">
                <a:latin typeface="Arial" panose="020B0604020202020204" pitchFamily="34" charset="0"/>
              </a:rPr>
              <a:t>	I udlandet stiller praktikværten ofte logi til rådighed,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b="1" dirty="0">
                <a:latin typeface="Arial" panose="020B0604020202020204" pitchFamily="34" charset="0"/>
              </a:rPr>
              <a:t>	eller hjælper med at skaffe billigt logi. Ligeså med mad,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b="1" dirty="0">
                <a:latin typeface="Arial" panose="020B0604020202020204" pitchFamily="34" charset="0"/>
              </a:rPr>
              <a:t>	der ofte kan fås billigt i stedets kantine 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22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a-DK" altLang="da-DK" sz="2200" b="1" dirty="0">
                <a:latin typeface="Arial" panose="020B0604020202020204" pitchFamily="34" charset="0"/>
              </a:rPr>
              <a:t>	De samme muligheder er ofte mere begrænsede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b="1" dirty="0">
                <a:latin typeface="Arial" panose="020B0604020202020204" pitchFamily="34" charset="0"/>
              </a:rPr>
              <a:t>	herhjemme (bortset fra kantine)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b="1" dirty="0">
                <a:solidFill>
                  <a:schemeClr val="tx2"/>
                </a:solidFill>
                <a:latin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56306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342678" y="419805"/>
            <a:ext cx="45942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800" b="1" dirty="0">
                <a:solidFill>
                  <a:schemeClr val="accent2"/>
                </a:solidFill>
                <a:latin typeface="Arial" panose="020B0604020202020204" pitchFamily="34" charset="0"/>
              </a:rPr>
              <a:t>Udlandspraktik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367428" y="1246030"/>
            <a:ext cx="10254631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da-DK" altLang="da-DK" sz="2400" b="1" dirty="0">
                <a:latin typeface="Arial" panose="020B0604020202020204" pitchFamily="34" charset="0"/>
              </a:rPr>
              <a:t>Se gode råd om søgning af praktikplads på hjemmesiden</a:t>
            </a:r>
          </a:p>
          <a:p>
            <a:pPr marL="342900" indent="-342900">
              <a:spcBef>
                <a:spcPct val="0"/>
              </a:spcBef>
            </a:pPr>
            <a:endParaRPr lang="da-DK" altLang="da-DK" sz="24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da-DK" altLang="da-DK" sz="2400" b="1" dirty="0">
                <a:solidFill>
                  <a:schemeClr val="tx2"/>
                </a:solidFill>
                <a:latin typeface="Arial" panose="020B0604020202020204" pitchFamily="34" charset="0"/>
              </a:rPr>
              <a:t>	- </a:t>
            </a:r>
            <a:r>
              <a:rPr lang="da-DK" altLang="da-DK" sz="2400" b="1" dirty="0">
                <a:latin typeface="Arial" panose="020B0604020202020204" pitchFamily="34" charset="0"/>
              </a:rPr>
              <a:t>Blanketter på engelsk som beskriver praktikken</a:t>
            </a:r>
          </a:p>
          <a:p>
            <a:pPr marL="342900" indent="-342900">
              <a:spcBef>
                <a:spcPct val="0"/>
              </a:spcBef>
            </a:pPr>
            <a:endParaRPr lang="da-DK" altLang="da-DK" sz="24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da-DK" altLang="da-DK" sz="2400" b="1" dirty="0">
                <a:latin typeface="Arial" panose="020B0604020202020204" pitchFamily="34" charset="0"/>
              </a:rPr>
              <a:t>	- </a:t>
            </a:r>
            <a:r>
              <a:rPr lang="da-DK" altLang="da-DK" sz="2400" b="1" dirty="0" err="1">
                <a:latin typeface="Arial" panose="020B0604020202020204" pitchFamily="34" charset="0"/>
              </a:rPr>
              <a:t>DTUs</a:t>
            </a:r>
            <a:r>
              <a:rPr lang="da-DK" altLang="da-DK" sz="2400" b="1" dirty="0">
                <a:latin typeface="Arial" panose="020B0604020202020204" pitchFamily="34" charset="0"/>
              </a:rPr>
              <a:t> sider om praktik i udlandet: studyabroad.dtu.dk/praktik</a:t>
            </a:r>
          </a:p>
          <a:p>
            <a:pPr>
              <a:spcBef>
                <a:spcPct val="0"/>
              </a:spcBef>
              <a:buNone/>
            </a:pPr>
            <a:r>
              <a:rPr lang="da-DK" altLang="da-DK" sz="2400" b="1" dirty="0">
                <a:latin typeface="Arial" panose="020B0604020202020204" pitchFamily="34" charset="0"/>
              </a:rPr>
              <a:t>	Kontakt: Laura Hammersmidt (</a:t>
            </a:r>
            <a:r>
              <a:rPr lang="da-DK" altLang="da-DK" sz="2400" b="1" dirty="0">
                <a:latin typeface="Arial" panose="020B0604020202020204" pitchFamily="34" charset="0"/>
                <a:hlinkClick r:id="rId3"/>
              </a:rPr>
              <a:t>laham@dtu.dk</a:t>
            </a:r>
            <a:r>
              <a:rPr lang="da-DK" altLang="da-DK" sz="2400" b="1" dirty="0">
                <a:latin typeface="Arial" panose="020B0604020202020204" pitchFamily="34" charset="0"/>
              </a:rPr>
              <a:t>)</a:t>
            </a:r>
          </a:p>
          <a:p>
            <a:pPr>
              <a:spcBef>
                <a:spcPct val="0"/>
              </a:spcBef>
              <a:buNone/>
            </a:pPr>
            <a:endParaRPr lang="da-DK" altLang="da-DK" sz="24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da-DK" altLang="da-DK" sz="2400" b="1" dirty="0">
                <a:latin typeface="Arial" panose="020B0604020202020204" pitchFamily="34" charset="0"/>
              </a:rPr>
              <a:t>	- DTU har Erasmus-programmer med EU støtte</a:t>
            </a:r>
          </a:p>
          <a:p>
            <a:pPr>
              <a:spcBef>
                <a:spcPct val="0"/>
              </a:spcBef>
              <a:buNone/>
            </a:pPr>
            <a:endParaRPr lang="da-DK" altLang="da-DK" sz="2400" b="1" dirty="0">
              <a:latin typeface="Arial" panose="020B0604020202020204" pitchFamily="34" charset="0"/>
            </a:endParaRPr>
          </a:p>
        </p:txBody>
      </p:sp>
      <p:pic>
        <p:nvPicPr>
          <p:cNvPr id="1026" name="Picture 2" descr="Vejlednin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166" y="4292051"/>
            <a:ext cx="4248472" cy="21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tudyabroad.dtu.dk/-/media/Subsites/Study_Abroad/700/Polyu_HK_fall_2016_edit.ashx?h=350&amp;la=da&amp;mw=700&amp;w=700&amp;hash=21CC61A4B2B16B2405D26DF58FFCBF1B99C4B92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06" y="4292051"/>
            <a:ext cx="3960440" cy="198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891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2638" y="472922"/>
            <a:ext cx="10873208" cy="972716"/>
          </a:xfrm>
        </p:spPr>
        <p:txBody>
          <a:bodyPr/>
          <a:lstStyle/>
          <a:p>
            <a:r>
              <a:rPr lang="da-DK" dirty="0"/>
              <a:t>Etablering af Residential College for universitetsstuderende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94606" y="1988840"/>
            <a:ext cx="6631711" cy="3738824"/>
          </a:xfrm>
        </p:spPr>
        <p:txBody>
          <a:bodyPr/>
          <a:lstStyle/>
          <a:p>
            <a:pPr marL="285750" lvl="1" indent="-285750" defTabSz="1167524" fontAlgn="auto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tabLst>
                <a:tab pos="355600" algn="l"/>
              </a:tabLst>
              <a:defRPr/>
            </a:pPr>
            <a:r>
              <a:rPr lang="da-DK" kern="1200" dirty="0"/>
              <a:t>Der etableres et kollegie i tilknytning til </a:t>
            </a:r>
            <a:r>
              <a:rPr lang="da-DK" dirty="0"/>
              <a:t>et udvalgt geografisk område, hvor der er mangel på højtuddannet arbejdskraft til lokalområdets virksomheder</a:t>
            </a:r>
            <a:endParaRPr lang="da-DK" kern="1200" dirty="0"/>
          </a:p>
          <a:p>
            <a:pPr marL="285750" lvl="1" indent="-285750" defTabSz="1167524">
              <a:spcAft>
                <a:spcPts val="400"/>
              </a:spcAft>
              <a:buFont typeface="Wingdings" panose="05000000000000000000" pitchFamily="2" charset="2"/>
              <a:buChar char="§"/>
              <a:tabLst>
                <a:tab pos="355600" algn="l"/>
              </a:tabLst>
              <a:defRPr/>
            </a:pPr>
            <a:r>
              <a:rPr lang="da-DK" dirty="0"/>
              <a:t>De studerende tilbydes fri bolig på kollegiet</a:t>
            </a:r>
          </a:p>
          <a:p>
            <a:pPr marL="285750" lvl="1" indent="-285750" defTabSz="1167524">
              <a:spcAft>
                <a:spcPts val="400"/>
              </a:spcAft>
              <a:buFont typeface="Wingdings" panose="05000000000000000000" pitchFamily="2" charset="2"/>
              <a:buChar char="§"/>
              <a:tabLst>
                <a:tab pos="355600" algn="l"/>
              </a:tabLst>
              <a:defRPr/>
            </a:pPr>
            <a:r>
              <a:rPr lang="da-DK" dirty="0"/>
              <a:t>DTU har nu et i SKIVE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da-DK" smtClean="0"/>
              <a:pPr/>
              <a:t>12</a:t>
            </a:fld>
            <a:endParaRPr lang="da-DK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358" y="2204864"/>
            <a:ext cx="4634679" cy="3090752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48052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630710" y="620688"/>
            <a:ext cx="72442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800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University</a:t>
            </a:r>
            <a:r>
              <a:rPr lang="da-DK" altLang="da-DK" sz="4800" b="1" dirty="0">
                <a:solidFill>
                  <a:schemeClr val="accent2"/>
                </a:solidFill>
                <a:latin typeface="Arial" panose="020B0604020202020204" pitchFamily="34" charset="0"/>
              </a:rPr>
              <a:t> college Skive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702718" y="1847146"/>
            <a:ext cx="1029714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da-DK" altLang="da-DK" sz="2000" dirty="0">
                <a:latin typeface="Arial" panose="020B0604020202020204" pitchFamily="34" charset="0"/>
              </a:rPr>
              <a:t>Virksomheder: </a:t>
            </a:r>
            <a:r>
              <a:rPr lang="da-DK" altLang="da-DK" sz="2000" dirty="0">
                <a:latin typeface="Arial" panose="020B0604020202020204" pitchFamily="34" charset="0"/>
                <a:hlinkClick r:id="rId3"/>
              </a:rPr>
              <a:t>https://www.greenlab.dk/our-partners/</a:t>
            </a:r>
            <a:endParaRPr lang="da-DK" altLang="da-DK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da-DK" altLang="da-DK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da-DK" altLang="da-DK" sz="2000" dirty="0">
                <a:latin typeface="Arial" panose="020B0604020202020204" pitchFamily="34" charset="0"/>
              </a:rPr>
              <a:t>Derudover:</a:t>
            </a:r>
          </a:p>
          <a:p>
            <a:pPr marL="914400" lvl="2" indent="0">
              <a:spcBef>
                <a:spcPct val="0"/>
              </a:spcBef>
              <a:buNone/>
            </a:pPr>
            <a:r>
              <a:rPr lang="da-DK" altLang="da-DK" sz="2000" dirty="0">
                <a:latin typeface="Arial" panose="020B0604020202020204" pitchFamily="34" charset="0"/>
              </a:rPr>
              <a:t>Thise Mejeri, Hancock Bryggeri, </a:t>
            </a:r>
            <a:r>
              <a:rPr lang="da-DK" altLang="da-DK" sz="2000" dirty="0" err="1">
                <a:latin typeface="Arial" panose="020B0604020202020204" pitchFamily="34" charset="0"/>
              </a:rPr>
              <a:t>GreenLab</a:t>
            </a:r>
            <a:r>
              <a:rPr lang="da-DK" altLang="da-DK" sz="2000" dirty="0">
                <a:latin typeface="Arial" panose="020B0604020202020204" pitchFamily="34" charset="0"/>
              </a:rPr>
              <a:t> Skive A/S, </a:t>
            </a:r>
            <a:r>
              <a:rPr lang="da-DK" altLang="da-DK" sz="2000" dirty="0" err="1">
                <a:latin typeface="Arial" panose="020B0604020202020204" pitchFamily="34" charset="0"/>
              </a:rPr>
              <a:t>Quantafuel</a:t>
            </a:r>
            <a:r>
              <a:rPr lang="da-DK" altLang="da-DK" sz="2000" dirty="0">
                <a:latin typeface="Arial" panose="020B0604020202020204" pitchFamily="34" charset="0"/>
              </a:rPr>
              <a:t>, </a:t>
            </a:r>
            <a:r>
              <a:rPr lang="da-DK" altLang="da-DK" sz="2000" dirty="0" err="1">
                <a:latin typeface="Arial" panose="020B0604020202020204" pitchFamily="34" charset="0"/>
              </a:rPr>
              <a:t>GreenLab</a:t>
            </a:r>
            <a:r>
              <a:rPr lang="da-DK" altLang="da-DK" sz="2000" dirty="0">
                <a:latin typeface="Arial" panose="020B0604020202020204" pitchFamily="34" charset="0"/>
              </a:rPr>
              <a:t> Skive, Biogas, Danish Marine Protein, </a:t>
            </a:r>
            <a:r>
              <a:rPr lang="da-DK" altLang="da-DK" sz="2000" dirty="0" err="1">
                <a:latin typeface="Arial" panose="020B0604020202020204" pitchFamily="34" charset="0"/>
              </a:rPr>
              <a:t>BiomassProtein</a:t>
            </a:r>
            <a:r>
              <a:rPr lang="da-DK" altLang="da-DK" sz="2000" dirty="0">
                <a:latin typeface="Arial" panose="020B0604020202020204" pitchFamily="34" charset="0"/>
              </a:rPr>
              <a:t> </a:t>
            </a:r>
          </a:p>
          <a:p>
            <a:pPr marL="914400" lvl="2" indent="0">
              <a:spcBef>
                <a:spcPct val="0"/>
              </a:spcBef>
              <a:buNone/>
            </a:pPr>
            <a:endParaRPr lang="da-DK" altLang="da-DK" sz="2000" dirty="0">
              <a:latin typeface="Arial" panose="020B0604020202020204" pitchFamily="34" charset="0"/>
            </a:endParaRPr>
          </a:p>
          <a:p>
            <a:pPr marL="914400" lvl="2" indent="0">
              <a:spcBef>
                <a:spcPct val="0"/>
              </a:spcBef>
              <a:buNone/>
            </a:pPr>
            <a:r>
              <a:rPr lang="da-DK" altLang="da-DK" sz="2000" dirty="0">
                <a:latin typeface="Arial" panose="020B0604020202020204" pitchFamily="34" charset="0"/>
              </a:rPr>
              <a:t> </a:t>
            </a:r>
          </a:p>
          <a:p>
            <a:pPr marL="914400" lvl="2" indent="0">
              <a:spcBef>
                <a:spcPct val="0"/>
              </a:spcBef>
              <a:buNone/>
            </a:pPr>
            <a:endParaRPr lang="da-DK" altLang="da-DK" sz="2000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02718" y="3865116"/>
            <a:ext cx="840133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432"/>
              </a:spcBef>
            </a:pPr>
            <a:r>
              <a:rPr lang="en-GB" sz="2000" dirty="0">
                <a:latin typeface="+mn-lt"/>
              </a:rPr>
              <a:t>DTU </a:t>
            </a:r>
            <a:r>
              <a:rPr lang="en-GB" sz="2000" dirty="0" err="1">
                <a:latin typeface="+mn-lt"/>
              </a:rPr>
              <a:t>kontakt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indtil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videre</a:t>
            </a:r>
            <a:r>
              <a:rPr lang="en-GB" sz="2000" dirty="0">
                <a:latin typeface="+mn-lt"/>
              </a:rPr>
              <a:t>: </a:t>
            </a:r>
            <a:r>
              <a:rPr lang="en-US" sz="2000" b="1" dirty="0"/>
              <a:t>Christina Boje Johannsen, </a:t>
            </a:r>
            <a:r>
              <a:rPr lang="en-US" sz="2000" dirty="0">
                <a:hlinkClick r:id="rId4"/>
              </a:rPr>
              <a:t>cjoh@dtu.dk</a:t>
            </a:r>
            <a:endParaRPr lang="en-GB" sz="2000" dirty="0" err="1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2718" y="4797152"/>
            <a:ext cx="1760097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GB" sz="2800" dirty="0" err="1">
                <a:latin typeface="+mn-lt"/>
              </a:rPr>
              <a:t>Kombardo</a:t>
            </a:r>
            <a:r>
              <a:rPr lang="en-GB" sz="2800" dirty="0">
                <a:latin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35018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630710" y="620688"/>
            <a:ext cx="31686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800" b="1" dirty="0">
                <a:solidFill>
                  <a:schemeClr val="accent2"/>
                </a:solidFill>
                <a:latin typeface="Arial" panose="020B0604020202020204" pitchFamily="34" charset="0"/>
              </a:rPr>
              <a:t>Forsikring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702718" y="1556792"/>
            <a:ext cx="10297144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	Praktikanten er under praktikophold i DK dækket af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virksomhedens lovpligtige arbejdsskadeforsikring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(står i praktikkontrakten)</a:t>
            </a:r>
          </a:p>
          <a:p>
            <a:pPr>
              <a:spcBef>
                <a:spcPct val="0"/>
              </a:spcBef>
            </a:pPr>
            <a:endParaRPr lang="da-DK" altLang="da-DK" sz="2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 	Ved udlandsophold er det mere kompliceret 	(se hjemmesiden)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2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	Ved udlandsophold skal man altid tegne en syge- og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hjemtransportforsikring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2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	Husk evt. også visum</a:t>
            </a:r>
          </a:p>
        </p:txBody>
      </p:sp>
    </p:spTree>
    <p:extLst>
      <p:ext uri="{BB962C8B-B14F-4D97-AF65-F5344CB8AC3E}">
        <p14:creationId xmlns:p14="http://schemas.microsoft.com/office/powerpoint/2010/main" val="4019809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342678" y="400373"/>
            <a:ext cx="822483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800" b="1" dirty="0">
                <a:solidFill>
                  <a:schemeClr val="accent2"/>
                </a:solidFill>
                <a:latin typeface="Arial" panose="020B0604020202020204" pitchFamily="34" charset="0"/>
              </a:rPr>
              <a:t>Vederlag under praktikken?</a:t>
            </a:r>
          </a:p>
        </p:txBody>
      </p:sp>
      <p:sp>
        <p:nvSpPr>
          <p:cNvPr id="30723" name="Text Box 7"/>
          <p:cNvSpPr txBox="1">
            <a:spLocks noChangeArrowheads="1"/>
          </p:cNvSpPr>
          <p:nvPr/>
        </p:nvSpPr>
        <p:spPr bwMode="auto">
          <a:xfrm>
            <a:off x="1414686" y="1503524"/>
            <a:ext cx="430117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2200" b="1" dirty="0">
                <a:latin typeface="Arial" panose="020B0604020202020204" pitchFamily="34" charset="0"/>
              </a:rPr>
              <a:t>Fagforeningen, IDA, anbefaler:</a:t>
            </a:r>
          </a:p>
        </p:txBody>
      </p:sp>
      <p:sp>
        <p:nvSpPr>
          <p:cNvPr id="30724" name="Rectangle 9"/>
          <p:cNvSpPr>
            <a:spLocks noChangeArrowheads="1"/>
          </p:cNvSpPr>
          <p:nvPr/>
        </p:nvSpPr>
        <p:spPr bwMode="auto">
          <a:xfrm>
            <a:off x="1486694" y="2183051"/>
            <a:ext cx="10297144" cy="2640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88872" rIns="0" bIns="179331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da-DK" sz="2200" dirty="0">
                <a:latin typeface="Arial" panose="020B0604020202020204" pitchFamily="34" charset="0"/>
              </a:rPr>
              <a:t>“</a:t>
            </a:r>
            <a:r>
              <a:rPr lang="en-GB" altLang="da-DK" sz="2200" dirty="0" err="1">
                <a:latin typeface="Arial" panose="020B0604020202020204" pitchFamily="34" charset="0"/>
              </a:rPr>
              <a:t>Hovedreglen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er</a:t>
            </a:r>
            <a:r>
              <a:rPr lang="en-GB" altLang="da-DK" sz="2200" dirty="0">
                <a:latin typeface="Arial" panose="020B0604020202020204" pitchFamily="34" charset="0"/>
              </a:rPr>
              <a:t>, at du </a:t>
            </a:r>
            <a:r>
              <a:rPr lang="en-GB" altLang="da-DK" sz="2200" dirty="0" err="1">
                <a:latin typeface="Arial" panose="020B0604020202020204" pitchFamily="34" charset="0"/>
              </a:rPr>
              <a:t>ikke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får</a:t>
            </a:r>
            <a:r>
              <a:rPr lang="en-GB" altLang="da-DK" sz="2200" dirty="0">
                <a:latin typeface="Arial" panose="020B0604020202020204" pitchFamily="34" charset="0"/>
              </a:rPr>
              <a:t> SU </a:t>
            </a:r>
            <a:r>
              <a:rPr lang="en-GB" altLang="da-DK" sz="2200" dirty="0" err="1">
                <a:latin typeface="Arial" panose="020B0604020202020204" pitchFamily="34" charset="0"/>
              </a:rPr>
              <a:t>i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praktikperioden</a:t>
            </a:r>
            <a:r>
              <a:rPr lang="en-GB" altLang="da-DK" sz="2200" dirty="0">
                <a:latin typeface="Arial" panose="020B0604020202020204" pitchFamily="34" charset="0"/>
              </a:rPr>
              <a:t>. </a:t>
            </a:r>
            <a:r>
              <a:rPr lang="en-GB" altLang="da-DK" sz="2200" dirty="0" err="1">
                <a:latin typeface="Arial" panose="020B0604020202020204" pitchFamily="34" charset="0"/>
              </a:rPr>
              <a:t>Udgangspunktet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er</a:t>
            </a:r>
            <a:r>
              <a:rPr lang="en-GB" altLang="da-DK" sz="2200" dirty="0">
                <a:latin typeface="Arial" panose="020B0604020202020204" pitchFamily="34" charset="0"/>
              </a:rPr>
              <a:t>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a-DK" sz="2200" dirty="0">
                <a:latin typeface="Arial" panose="020B0604020202020204" pitchFamily="34" charset="0"/>
              </a:rPr>
              <a:t>at </a:t>
            </a:r>
            <a:r>
              <a:rPr lang="en-GB" altLang="da-DK" sz="2200" dirty="0" err="1">
                <a:latin typeface="Arial" panose="020B0604020202020204" pitchFamily="34" charset="0"/>
              </a:rPr>
              <a:t>praktikvirksomheden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skal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betale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løn</a:t>
            </a:r>
            <a:r>
              <a:rPr lang="en-GB" altLang="da-DK" sz="2200" dirty="0">
                <a:latin typeface="Arial" panose="020B0604020202020204" pitchFamily="34" charset="0"/>
              </a:rPr>
              <a:t>. IDA </a:t>
            </a:r>
            <a:r>
              <a:rPr lang="en-GB" altLang="da-DK" sz="2200" dirty="0" err="1">
                <a:latin typeface="Arial" panose="020B0604020202020204" pitchFamily="34" charset="0"/>
              </a:rPr>
              <a:t>og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Studierådet</a:t>
            </a:r>
            <a:r>
              <a:rPr lang="en-GB" altLang="da-DK" sz="2200" dirty="0">
                <a:latin typeface="Arial" panose="020B0604020202020204" pitchFamily="34" charset="0"/>
              </a:rPr>
              <a:t> for de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a-DK" sz="2200" dirty="0" err="1">
                <a:latin typeface="Arial" panose="020B0604020202020204" pitchFamily="34" charset="0"/>
              </a:rPr>
              <a:t>ingeniørstuderende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i</a:t>
            </a:r>
            <a:r>
              <a:rPr lang="en-GB" altLang="da-DK" sz="2200" dirty="0">
                <a:latin typeface="Arial" panose="020B0604020202020204" pitchFamily="34" charset="0"/>
              </a:rPr>
              <a:t> Danmark </a:t>
            </a:r>
            <a:r>
              <a:rPr lang="en-GB" altLang="da-DK" sz="2200" dirty="0" err="1">
                <a:latin typeface="Arial" panose="020B0604020202020204" pitchFamily="34" charset="0"/>
              </a:rPr>
              <a:t>har</a:t>
            </a:r>
            <a:r>
              <a:rPr lang="en-GB" altLang="da-DK" sz="2200" dirty="0">
                <a:latin typeface="Arial" panose="020B0604020202020204" pitchFamily="34" charset="0"/>
              </a:rPr>
              <a:t>  </a:t>
            </a:r>
            <a:r>
              <a:rPr lang="en-GB" altLang="da-DK" sz="2200" dirty="0" err="1">
                <a:latin typeface="Arial" panose="020B0604020202020204" pitchFamily="34" charset="0"/>
              </a:rPr>
              <a:t>fastsat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en</a:t>
            </a:r>
            <a:r>
              <a:rPr lang="en-GB" altLang="da-DK" sz="2200" dirty="0">
                <a:latin typeface="Arial" panose="020B0604020202020204" pitchFamily="34" charset="0"/>
              </a:rPr>
              <a:t> </a:t>
            </a:r>
            <a:r>
              <a:rPr lang="en-GB" altLang="da-DK" sz="2200" dirty="0" err="1">
                <a:latin typeface="Arial" panose="020B0604020202020204" pitchFamily="34" charset="0"/>
              </a:rPr>
              <a:t>vejledende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mindsteløn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a-DK" sz="2200" dirty="0">
                <a:latin typeface="Arial" panose="020B0604020202020204" pitchFamily="34" charset="0"/>
              </a:rPr>
              <a:t>for </a:t>
            </a:r>
            <a:r>
              <a:rPr lang="en-GB" altLang="da-DK" sz="2200" dirty="0" err="1">
                <a:latin typeface="Arial" panose="020B0604020202020204" pitchFamily="34" charset="0"/>
              </a:rPr>
              <a:t>diplomingeniører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i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praktik</a:t>
            </a:r>
            <a:r>
              <a:rPr lang="en-GB" altLang="da-DK" sz="2200" dirty="0">
                <a:latin typeface="Arial" panose="020B0604020202020204" pitchFamily="34" charset="0"/>
              </a:rPr>
              <a:t>. </a:t>
            </a:r>
            <a:r>
              <a:rPr lang="en-GB" altLang="da-DK" sz="2200" dirty="0" err="1">
                <a:latin typeface="Arial" panose="020B0604020202020204" pitchFamily="34" charset="0"/>
              </a:rPr>
              <a:t>Lønnen</a:t>
            </a:r>
            <a:r>
              <a:rPr lang="en-GB" altLang="da-DK" sz="2200" dirty="0">
                <a:latin typeface="Arial" panose="020B0604020202020204" pitchFamily="34" charset="0"/>
              </a:rPr>
              <a:t> </a:t>
            </a:r>
            <a:r>
              <a:rPr lang="en-GB" altLang="da-DK" sz="2200" dirty="0" err="1">
                <a:latin typeface="Arial" panose="020B0604020202020204" pitchFamily="34" charset="0"/>
              </a:rPr>
              <a:t>reguleres</a:t>
            </a:r>
            <a:r>
              <a:rPr lang="en-GB" altLang="da-DK" sz="2200" dirty="0">
                <a:latin typeface="Arial" panose="020B0604020202020204" pitchFamily="34" charset="0"/>
              </a:rPr>
              <a:t> </a:t>
            </a:r>
            <a:r>
              <a:rPr lang="en-GB" altLang="da-DK" sz="2200" dirty="0" err="1">
                <a:latin typeface="Arial" panose="020B0604020202020204" pitchFamily="34" charset="0"/>
              </a:rPr>
              <a:t>én</a:t>
            </a:r>
            <a:r>
              <a:rPr lang="en-GB" altLang="da-DK" sz="2200" dirty="0">
                <a:latin typeface="Arial" panose="020B0604020202020204" pitchFamily="34" charset="0"/>
              </a:rPr>
              <a:t> gang om </a:t>
            </a:r>
            <a:r>
              <a:rPr lang="en-GB" altLang="da-DK" sz="2200" dirty="0" err="1">
                <a:latin typeface="Arial" panose="020B0604020202020204" pitchFamily="34" charset="0"/>
              </a:rPr>
              <a:t>året</a:t>
            </a:r>
            <a:r>
              <a:rPr lang="en-GB" altLang="da-DK" sz="2200" dirty="0">
                <a:latin typeface="Arial" panose="020B0604020202020204" pitchFamily="34" charset="0"/>
              </a:rPr>
              <a:t>.”</a:t>
            </a:r>
            <a:br>
              <a:rPr lang="en-GB" altLang="da-DK" sz="2200" dirty="0">
                <a:latin typeface="Arial" panose="020B0604020202020204" pitchFamily="34" charset="0"/>
              </a:rPr>
            </a:br>
            <a:br>
              <a:rPr lang="en-GB" altLang="da-DK" sz="2200" dirty="0">
                <a:latin typeface="Arial" panose="020B0604020202020204" pitchFamily="34" charset="0"/>
              </a:rPr>
            </a:br>
            <a:r>
              <a:rPr lang="en-GB" altLang="da-DK" sz="2200" b="1" dirty="0">
                <a:latin typeface="Arial" panose="020B0604020202020204" pitchFamily="34" charset="0"/>
              </a:rPr>
              <a:t>Pr. 1. </a:t>
            </a:r>
            <a:r>
              <a:rPr lang="en-GB" altLang="da-DK" sz="2200" b="1" dirty="0" err="1">
                <a:latin typeface="Arial" panose="020B0604020202020204" pitchFamily="34" charset="0"/>
              </a:rPr>
              <a:t>januar</a:t>
            </a:r>
            <a:r>
              <a:rPr lang="en-GB" altLang="da-DK" sz="2200" b="1" dirty="0">
                <a:latin typeface="Arial" panose="020B0604020202020204" pitchFamily="34" charset="0"/>
              </a:rPr>
              <a:t> 2024 er den </a:t>
            </a:r>
            <a:r>
              <a:rPr lang="en-GB" altLang="da-DK" sz="2200" b="1" dirty="0" err="1">
                <a:latin typeface="Arial" panose="020B0604020202020204" pitchFamily="34" charset="0"/>
              </a:rPr>
              <a:t>vejledende</a:t>
            </a:r>
            <a:r>
              <a:rPr lang="en-GB" altLang="da-DK" sz="2200" b="1" dirty="0">
                <a:latin typeface="Arial" panose="020B0604020202020204" pitchFamily="34" charset="0"/>
              </a:rPr>
              <a:t> </a:t>
            </a:r>
            <a:r>
              <a:rPr lang="en-GB" altLang="da-DK" sz="2200" b="1" dirty="0" err="1">
                <a:latin typeface="Arial" panose="020B0604020202020204" pitchFamily="34" charset="0"/>
              </a:rPr>
              <a:t>praktikløn</a:t>
            </a:r>
            <a:r>
              <a:rPr lang="en-GB" altLang="da-DK" sz="2200" b="1" dirty="0">
                <a:latin typeface="Arial" panose="020B0604020202020204" pitchFamily="34" charset="0"/>
              </a:rPr>
              <a:t> 16200 kr. om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a-DK" sz="2200" b="1" dirty="0" err="1">
                <a:latin typeface="Arial" panose="020B0604020202020204" pitchFamily="34" charset="0"/>
              </a:rPr>
              <a:t>måneden</a:t>
            </a:r>
            <a:r>
              <a:rPr lang="en-GB" altLang="da-DK" sz="2200" b="1" dirty="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3898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702718" y="836712"/>
            <a:ext cx="78566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800" b="1" dirty="0">
                <a:solidFill>
                  <a:schemeClr val="accent2"/>
                </a:solidFill>
                <a:latin typeface="Arial" panose="020B0604020202020204" pitchFamily="34" charset="0"/>
              </a:rPr>
              <a:t>Begrundelser for vederlag</a:t>
            </a:r>
          </a:p>
        </p:txBody>
      </p:sp>
      <p:sp>
        <p:nvSpPr>
          <p:cNvPr id="32771" name="Text Box 6"/>
          <p:cNvSpPr txBox="1">
            <a:spLocks noChangeArrowheads="1"/>
          </p:cNvSpPr>
          <p:nvPr/>
        </p:nvSpPr>
        <p:spPr bwMode="auto">
          <a:xfrm>
            <a:off x="1846734" y="1988840"/>
            <a:ext cx="80962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	Da opholdet kan indeholde noget rutinearbejde og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virksomheden kan få løst opgaver er udgangspunktet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at praktikken er med et månedligt vederlag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2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 	Såfremt virksomheden ikke udbetaler vederlag kan man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få SU under opholdet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2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	Kopi af ansættelseskontrakt skal sendes per mail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til su-praktikaftale@adm.dtu.dk</a:t>
            </a:r>
          </a:p>
        </p:txBody>
      </p:sp>
    </p:spTree>
    <p:extLst>
      <p:ext uri="{BB962C8B-B14F-4D97-AF65-F5344CB8AC3E}">
        <p14:creationId xmlns:p14="http://schemas.microsoft.com/office/powerpoint/2010/main" val="2038333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467643" y="363539"/>
            <a:ext cx="46720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800" b="1" dirty="0">
                <a:solidFill>
                  <a:schemeClr val="accent2"/>
                </a:solidFill>
                <a:latin typeface="Arial" panose="020B0604020202020204" pitchFamily="34" charset="0"/>
              </a:rPr>
              <a:t>Ulønnet praktik</a:t>
            </a:r>
          </a:p>
        </p:txBody>
      </p:sp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1198662" y="2060848"/>
            <a:ext cx="64475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Se slides fra SU kontoret på praktikhjemmesiden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1198662" y="4725144"/>
            <a:ext cx="9001000" cy="864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2768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502533" y="426165"/>
            <a:ext cx="863123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800" b="1" dirty="0">
                <a:solidFill>
                  <a:schemeClr val="accent2"/>
                </a:solidFill>
                <a:latin typeface="Arial" panose="020B0604020202020204" pitchFamily="34" charset="0"/>
              </a:rPr>
              <a:t>Identifikation af DTU vejleder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558702" y="1268760"/>
            <a:ext cx="85852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	Vejlederen findes hovedsagligt ud fra praktikopholdets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faglige indhold</a:t>
            </a:r>
          </a:p>
          <a:p>
            <a:pPr lvl="1">
              <a:spcBef>
                <a:spcPct val="0"/>
              </a:spcBef>
              <a:buFontTx/>
              <a:buNone/>
            </a:pPr>
            <a:endParaRPr lang="da-DK" altLang="da-DK" sz="22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da-DK" altLang="da-DK" sz="2200" dirty="0">
                <a:latin typeface="Arial" panose="020B0604020202020204" pitchFamily="34" charset="0"/>
              </a:rPr>
              <a:t>	Kemi (f.eks. analyser, organisk/uorganisk kemi, katalyse):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Kontaktperson: Susanne </a:t>
            </a:r>
            <a:r>
              <a:rPr lang="da-DK" altLang="da-DK" sz="2200" dirty="0" err="1">
                <a:latin typeface="Arial" panose="020B0604020202020204" pitchFamily="34" charset="0"/>
              </a:rPr>
              <a:t>Mosin</a:t>
            </a:r>
            <a:r>
              <a:rPr lang="da-DK" altLang="da-DK" sz="2200" dirty="0">
                <a:latin typeface="Arial" panose="020B0604020202020204" pitchFamily="34" charset="0"/>
              </a:rPr>
              <a:t> (DTU Kemi)</a:t>
            </a:r>
          </a:p>
          <a:p>
            <a:pPr lvl="1">
              <a:spcBef>
                <a:spcPct val="0"/>
              </a:spcBef>
              <a:buFontTx/>
              <a:buNone/>
            </a:pPr>
            <a:endParaRPr lang="da-DK" altLang="da-DK" sz="22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da-DK" altLang="da-DK" sz="2200" dirty="0">
                <a:latin typeface="Arial" panose="020B0604020202020204" pitchFamily="34" charset="0"/>
              </a:rPr>
              <a:t>	Bioteknologi (f.eks. fødevarer, enzymer, celler, 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medicinalkemi)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Kontaktperson: 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Jan Martinussen (DTU </a:t>
            </a:r>
            <a:r>
              <a:rPr lang="da-DK" altLang="da-DK" sz="2200" dirty="0" err="1">
                <a:latin typeface="Arial" panose="020B0604020202020204" pitchFamily="34" charset="0"/>
              </a:rPr>
              <a:t>Bioengineering</a:t>
            </a:r>
            <a:r>
              <a:rPr lang="da-DK" altLang="da-DK" sz="2200" dirty="0">
                <a:latin typeface="Arial" panose="020B0604020202020204" pitchFamily="34" charset="0"/>
              </a:rPr>
              <a:t>)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      Anders Gorm Pedersen (DTU Bioinformatik)</a:t>
            </a:r>
          </a:p>
          <a:p>
            <a:pPr lvl="1">
              <a:spcBef>
                <a:spcPct val="0"/>
              </a:spcBef>
              <a:buFontTx/>
              <a:buNone/>
            </a:pPr>
            <a:endParaRPr lang="da-DK" altLang="da-DK" sz="22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da-DK" altLang="da-DK" sz="2200" dirty="0">
                <a:latin typeface="Arial" panose="020B0604020202020204" pitchFamily="34" charset="0"/>
              </a:rPr>
              <a:t>	Teknisk Kemi (f.eks. procesudvikling, produktdesign, olie,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forbrænding, reaktordesign, enhedsoperationer, polymerer) 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Kontaktperson: Søren Kiil (DTU </a:t>
            </a:r>
            <a:r>
              <a:rPr lang="da-DK" altLang="da-DK" sz="2200" dirty="0" err="1">
                <a:latin typeface="Arial" panose="020B0604020202020204" pitchFamily="34" charset="0"/>
              </a:rPr>
              <a:t>Kemiteknik</a:t>
            </a:r>
            <a:r>
              <a:rPr lang="da-DK" altLang="da-DK" sz="2200" dirty="0">
                <a:latin typeface="Arial" panose="020B0604020202020204" pitchFamily="34" charset="0"/>
              </a:rPr>
              <a:t>)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04169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558702" y="300831"/>
            <a:ext cx="47275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800" b="1" dirty="0">
                <a:solidFill>
                  <a:schemeClr val="accent2"/>
                </a:solidFill>
                <a:latin typeface="Arial" panose="020B0604020202020204" pitchFamily="34" charset="0"/>
              </a:rPr>
              <a:t>Rapporteringen</a:t>
            </a:r>
          </a:p>
        </p:txBody>
      </p:sp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1669341" y="1124744"/>
            <a:ext cx="9377888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	Dagbogen/journal</a:t>
            </a:r>
          </a:p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	Virksomhedsrapport (</a:t>
            </a:r>
            <a:r>
              <a:rPr lang="da-DK" altLang="da-DK" sz="2200" dirty="0" err="1">
                <a:latin typeface="Arial" panose="020B0604020202020204" pitchFamily="34" charset="0"/>
              </a:rPr>
              <a:t>detalj</a:t>
            </a:r>
            <a:r>
              <a:rPr lang="da-DK" altLang="da-DK" sz="2200" dirty="0">
                <a:latin typeface="Arial" panose="020B0604020202020204" pitchFamily="34" charset="0"/>
              </a:rPr>
              <a:t>. om indhold på hjemmesiden)</a:t>
            </a:r>
          </a:p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	Hovedrapport (</a:t>
            </a:r>
            <a:r>
              <a:rPr lang="da-DK" altLang="da-DK" sz="2200" dirty="0" err="1">
                <a:latin typeface="Arial" panose="020B0604020202020204" pitchFamily="34" charset="0"/>
              </a:rPr>
              <a:t>detalj</a:t>
            </a:r>
            <a:r>
              <a:rPr lang="da-DK" altLang="da-DK" sz="2200" dirty="0">
                <a:latin typeface="Arial" panose="020B0604020202020204" pitchFamily="34" charset="0"/>
              </a:rPr>
              <a:t>. på hjemmeside under ”praktikvejledningen”)</a:t>
            </a:r>
          </a:p>
          <a:p>
            <a:pPr>
              <a:spcBef>
                <a:spcPct val="0"/>
              </a:spcBef>
            </a:pPr>
            <a:r>
              <a:rPr lang="da-DK" altLang="da-DK" sz="2200" i="1" dirty="0">
                <a:latin typeface="Arial" panose="020B0604020202020204" pitchFamily="34" charset="0"/>
              </a:rPr>
              <a:t>	Skemaet ”Tilbage fra praktikken – hvad fik du ud af det?”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2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	Sprogligt skal rapporten være i orden</a:t>
            </a:r>
          </a:p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	Aflevering (ved praktikperiodens afslutning)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dirty="0">
                <a:latin typeface="Arial" panose="020B0604020202020204" pitchFamily="34" charset="0"/>
              </a:rPr>
              <a:t>	(detaljer om rapportformat kan findes på hjemmesiden)</a:t>
            </a:r>
          </a:p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	Rettelse og godkendelse (6 uger efter sidste praktikdag)</a:t>
            </a:r>
          </a:p>
          <a:p>
            <a:pPr>
              <a:spcBef>
                <a:spcPct val="0"/>
              </a:spcBef>
            </a:pPr>
            <a:r>
              <a:rPr lang="da-DK" altLang="da-DK" sz="2200" dirty="0">
                <a:latin typeface="Arial" panose="020B0604020202020204" pitchFamily="34" charset="0"/>
              </a:rPr>
              <a:t>	Diskussion af rapporten med DTU-vejlederen</a:t>
            </a:r>
          </a:p>
          <a:p>
            <a:pPr>
              <a:spcBef>
                <a:spcPct val="0"/>
              </a:spcBef>
            </a:pPr>
            <a:endParaRPr lang="da-DK" altLang="da-DK" sz="2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i="1" dirty="0">
                <a:latin typeface="Arial" panose="020B0604020202020204" pitchFamily="34" charset="0"/>
              </a:rPr>
              <a:t>Bemærk at der skal afleveres både en virksomhedsrapport og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i="1" dirty="0">
                <a:latin typeface="Arial" panose="020B0604020202020204" pitchFamily="34" charset="0"/>
              </a:rPr>
              <a:t>en faglig hovedrapport (inkl. skema fra karrierecentret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i="1" dirty="0">
                <a:latin typeface="Arial" panose="020B0604020202020204" pitchFamily="34" charset="0"/>
              </a:rPr>
              <a:t>”Tilbage fra praktikken – hvad fik du ud af det?” 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200" i="1" dirty="0">
                <a:latin typeface="Arial" panose="020B0604020202020204" pitchFamily="34" charset="0"/>
              </a:rPr>
              <a:t>Link til skemaet findes på praktikhjemmesiden under blanketter!</a:t>
            </a:r>
            <a:endParaRPr lang="da-DK" altLang="da-DK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298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910630" y="833438"/>
            <a:ext cx="926921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da-DK" sz="6000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Kursets</a:t>
            </a:r>
            <a:r>
              <a:rPr lang="en-GB" altLang="da-DK" sz="600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GB" altLang="da-DK" sz="6000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hjemmeside</a:t>
            </a:r>
            <a:r>
              <a:rPr lang="en-GB" altLang="da-DK" sz="6000" b="1" dirty="0">
                <a:solidFill>
                  <a:schemeClr val="accent2"/>
                </a:solidFill>
                <a:latin typeface="Arial" panose="020B0604020202020204" pitchFamily="34" charset="0"/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a-DK" sz="2400" b="1" dirty="0">
                <a:latin typeface="Arial" panose="020B0604020202020204" pitchFamily="34" charset="0"/>
                <a:hlinkClick r:id="rId3"/>
              </a:rPr>
              <a:t>www.kt.dtu.dk/uddannelse/diplom_kemi_praktik</a:t>
            </a:r>
            <a:endParaRPr lang="en-GB" altLang="da-DK" sz="24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da-DK" sz="24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a-DK" sz="4400" b="1" dirty="0" err="1">
                <a:latin typeface="Arial" panose="020B0604020202020204" pitchFamily="34" charset="0"/>
              </a:rPr>
              <a:t>Møde</a:t>
            </a:r>
            <a:r>
              <a:rPr lang="en-GB" altLang="da-DK" sz="4400" b="1" dirty="0">
                <a:latin typeface="Arial" panose="020B0604020202020204" pitchFamily="34" charset="0"/>
              </a:rPr>
              <a:t> relevant for: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a-DK" sz="4400" b="1" dirty="0">
                <a:latin typeface="Arial" panose="020B0604020202020204" pitchFamily="34" charset="0"/>
              </a:rPr>
              <a:t>F2025 (Danmark)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da-DK" sz="4400" b="1" dirty="0">
                <a:latin typeface="Arial" panose="020B0604020202020204" pitchFamily="34" charset="0"/>
              </a:rPr>
              <a:t>E2025 (</a:t>
            </a:r>
            <a:r>
              <a:rPr lang="en-GB" altLang="da-DK" sz="4400" b="1" dirty="0" err="1">
                <a:latin typeface="Arial" panose="020B0604020202020204" pitchFamily="34" charset="0"/>
              </a:rPr>
              <a:t>udlandet</a:t>
            </a:r>
            <a:r>
              <a:rPr lang="en-GB" altLang="da-DK" sz="4400" b="1" dirty="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5" name="AutoShape 8" descr="https://www.skyfish.com/preview/26560596-.jpg?size=1600px&amp;sharehash="/>
          <p:cNvSpPr>
            <a:spLocks noChangeAspect="1" noChangeArrowheads="1"/>
          </p:cNvSpPr>
          <p:nvPr/>
        </p:nvSpPr>
        <p:spPr bwMode="auto">
          <a:xfrm>
            <a:off x="7463358" y="3789040"/>
            <a:ext cx="3024336" cy="302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83" y="2492896"/>
            <a:ext cx="5184577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580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7"/>
          <p:cNvSpPr txBox="1">
            <a:spLocks noChangeArrowheads="1"/>
          </p:cNvSpPr>
          <p:nvPr/>
        </p:nvSpPr>
        <p:spPr bwMode="auto">
          <a:xfrm>
            <a:off x="1198662" y="620688"/>
            <a:ext cx="81216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800" b="1" dirty="0">
                <a:solidFill>
                  <a:schemeClr val="accent2"/>
                </a:solidFill>
                <a:latin typeface="Arial" panose="020B0604020202020204" pitchFamily="34" charset="0"/>
              </a:rPr>
              <a:t>Blanketter på hjemmesiden</a:t>
            </a:r>
          </a:p>
        </p:txBody>
      </p:sp>
      <p:sp>
        <p:nvSpPr>
          <p:cNvPr id="22531" name="Text Box 8"/>
          <p:cNvSpPr txBox="1">
            <a:spLocks noChangeArrowheads="1"/>
          </p:cNvSpPr>
          <p:nvPr/>
        </p:nvSpPr>
        <p:spPr bwMode="auto">
          <a:xfrm>
            <a:off x="1198662" y="1556792"/>
            <a:ext cx="10800136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GB" altLang="da-DK" sz="2200" dirty="0">
                <a:latin typeface="Arial" charset="0"/>
              </a:rPr>
              <a:t>	</a:t>
            </a:r>
            <a:r>
              <a:rPr lang="en-GB" altLang="da-DK" sz="2200" dirty="0" err="1">
                <a:latin typeface="Arial" charset="0"/>
              </a:rPr>
              <a:t>Kontrakt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til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ingeniørpraktik</a:t>
            </a:r>
            <a:r>
              <a:rPr lang="en-GB" altLang="da-DK" sz="2200" dirty="0">
                <a:latin typeface="Arial" charset="0"/>
              </a:rPr>
              <a:t> (</a:t>
            </a:r>
            <a:r>
              <a:rPr lang="en-GB" altLang="da-DK" sz="2200" dirty="0" err="1">
                <a:latin typeface="Arial" charset="0"/>
              </a:rPr>
              <a:t>dansk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og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engelsk</a:t>
            </a:r>
            <a:r>
              <a:rPr lang="en-GB" altLang="da-DK" sz="2200" dirty="0">
                <a:latin typeface="Arial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GB" altLang="da-DK" sz="2200" dirty="0">
              <a:latin typeface="Arial" charset="0"/>
            </a:endParaRPr>
          </a:p>
          <a:p>
            <a:pPr>
              <a:spcBef>
                <a:spcPct val="0"/>
              </a:spcBef>
              <a:defRPr/>
            </a:pPr>
            <a:r>
              <a:rPr lang="en-GB" altLang="da-DK" sz="2200" dirty="0">
                <a:latin typeface="Arial" charset="0"/>
              </a:rPr>
              <a:t>	</a:t>
            </a:r>
            <a:r>
              <a:rPr lang="en-GB" altLang="da-DK" sz="2200" dirty="0" err="1">
                <a:latin typeface="Arial" charset="0"/>
              </a:rPr>
              <a:t>Evalueringsskemaer</a:t>
            </a:r>
            <a:r>
              <a:rPr lang="en-GB" altLang="da-DK" sz="2200" dirty="0">
                <a:latin typeface="Arial" charset="0"/>
              </a:rPr>
              <a:t> for </a:t>
            </a:r>
            <a:r>
              <a:rPr lang="en-GB" altLang="da-DK" sz="2200" dirty="0" err="1">
                <a:latin typeface="Arial" charset="0"/>
              </a:rPr>
              <a:t>praktikant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og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virksomhedsvejleder</a:t>
            </a:r>
            <a:endParaRPr lang="en-GB" altLang="da-DK" sz="2200" dirty="0">
              <a:latin typeface="Arial" charset="0"/>
            </a:endParaRPr>
          </a:p>
          <a:p>
            <a:pPr>
              <a:spcBef>
                <a:spcPct val="0"/>
              </a:spcBef>
              <a:defRPr/>
            </a:pPr>
            <a:endParaRPr lang="en-GB" altLang="da-DK" sz="2200" dirty="0">
              <a:latin typeface="Arial" charset="0"/>
            </a:endParaRPr>
          </a:p>
          <a:p>
            <a:pPr marL="342900" indent="-342900">
              <a:spcBef>
                <a:spcPct val="0"/>
              </a:spcBef>
              <a:defRPr/>
            </a:pPr>
            <a:r>
              <a:rPr lang="en-GB" altLang="da-DK" sz="2200" dirty="0">
                <a:latin typeface="Arial" charset="0"/>
              </a:rPr>
              <a:t>	</a:t>
            </a:r>
            <a:r>
              <a:rPr lang="en-GB" altLang="da-DK" sz="2200" dirty="0" err="1">
                <a:latin typeface="Arial" charset="0"/>
              </a:rPr>
              <a:t>Erklæring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fra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virksomhed</a:t>
            </a:r>
            <a:r>
              <a:rPr lang="en-GB" altLang="da-DK" sz="2200" dirty="0">
                <a:latin typeface="Arial" charset="0"/>
              </a:rPr>
              <a:t> om </a:t>
            </a:r>
            <a:r>
              <a:rPr lang="en-GB" altLang="da-DK" sz="2200" dirty="0" err="1">
                <a:latin typeface="Arial" charset="0"/>
              </a:rPr>
              <a:t>gennemført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ingeniørpraktik</a:t>
            </a:r>
            <a:endParaRPr lang="en-GB" altLang="da-DK" sz="2200" dirty="0">
              <a:latin typeface="Arial" charset="0"/>
            </a:endParaRPr>
          </a:p>
          <a:p>
            <a:pPr>
              <a:spcBef>
                <a:spcPct val="0"/>
              </a:spcBef>
              <a:buNone/>
              <a:defRPr/>
            </a:pPr>
            <a:endParaRPr lang="en-GB" altLang="da-DK" sz="2200" dirty="0">
              <a:latin typeface="Arial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n-GB" altLang="da-DK" sz="2200" dirty="0">
                <a:latin typeface="Arial" charset="0"/>
              </a:rPr>
              <a:t>(PRAKTIKKANTENS OPGAVE AT FÅ DEM UDFYLDT OG SENDT TIL ANNE JUUL!)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GB" altLang="da-DK" sz="2200" dirty="0">
              <a:latin typeface="Arial" charset="0"/>
            </a:endParaRPr>
          </a:p>
          <a:p>
            <a:pPr>
              <a:spcBef>
                <a:spcPct val="0"/>
              </a:spcBef>
              <a:defRPr/>
            </a:pPr>
            <a:r>
              <a:rPr lang="en-GB" altLang="da-DK" sz="2200" dirty="0">
                <a:latin typeface="Arial" charset="0"/>
              </a:rPr>
              <a:t>	</a:t>
            </a:r>
            <a:r>
              <a:rPr lang="en-GB" altLang="da-DK" sz="2200" b="1" dirty="0">
                <a:latin typeface="Arial" charset="0"/>
              </a:rPr>
              <a:t>10-punktsplanen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GB" altLang="da-DK" sz="2200" dirty="0">
              <a:latin typeface="Arial" charset="0"/>
            </a:endParaRPr>
          </a:p>
          <a:p>
            <a:pPr>
              <a:spcBef>
                <a:spcPct val="0"/>
              </a:spcBef>
              <a:defRPr/>
            </a:pPr>
            <a:r>
              <a:rPr lang="en-GB" altLang="da-DK" sz="2200" dirty="0">
                <a:latin typeface="Arial" charset="0"/>
              </a:rPr>
              <a:t>	</a:t>
            </a:r>
            <a:r>
              <a:rPr lang="en-GB" altLang="da-DK" sz="2200" dirty="0" err="1">
                <a:latin typeface="Arial" charset="0"/>
              </a:rPr>
              <a:t>Krav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til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praktikvirksomheder</a:t>
            </a:r>
            <a:r>
              <a:rPr lang="en-GB" altLang="da-DK" sz="2200" dirty="0">
                <a:latin typeface="Arial" charset="0"/>
              </a:rPr>
              <a:t> (</a:t>
            </a:r>
            <a:r>
              <a:rPr lang="en-GB" altLang="da-DK" sz="2200" dirty="0" err="1">
                <a:latin typeface="Arial" charset="0"/>
              </a:rPr>
              <a:t>dansk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og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engelsk</a:t>
            </a:r>
            <a:r>
              <a:rPr lang="en-GB" altLang="da-DK" sz="2200" dirty="0">
                <a:latin typeface="Arial" charset="0"/>
              </a:rPr>
              <a:t>)</a:t>
            </a:r>
          </a:p>
          <a:p>
            <a:pPr>
              <a:spcBef>
                <a:spcPct val="0"/>
              </a:spcBef>
              <a:defRPr/>
            </a:pPr>
            <a:endParaRPr lang="en-GB" altLang="da-DK" sz="2200" dirty="0">
              <a:latin typeface="Arial" charset="0"/>
            </a:endParaRPr>
          </a:p>
          <a:p>
            <a:pPr marL="342900" indent="-342900">
              <a:spcBef>
                <a:spcPct val="0"/>
              </a:spcBef>
              <a:defRPr/>
            </a:pPr>
            <a:r>
              <a:rPr lang="en-GB" altLang="da-DK" sz="2200" dirty="0">
                <a:latin typeface="Arial" charset="0"/>
              </a:rPr>
              <a:t>	</a:t>
            </a:r>
            <a:r>
              <a:rPr lang="en-GB" altLang="da-DK" sz="2200" dirty="0" err="1">
                <a:latin typeface="Arial" charset="0"/>
              </a:rPr>
              <a:t>Vejledning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i</a:t>
            </a:r>
            <a:r>
              <a:rPr lang="en-GB" altLang="da-DK" sz="2200" dirty="0">
                <a:latin typeface="Arial" charset="0"/>
              </a:rPr>
              <a:t> </a:t>
            </a:r>
            <a:r>
              <a:rPr lang="en-GB" altLang="da-DK" sz="2200" dirty="0" err="1">
                <a:latin typeface="Arial" charset="0"/>
              </a:rPr>
              <a:t>rapportskrivning</a:t>
            </a:r>
            <a:r>
              <a:rPr lang="en-GB" altLang="da-DK" sz="2200" dirty="0">
                <a:latin typeface="Arial" charset="0"/>
              </a:rPr>
              <a:t>, merit mv.</a:t>
            </a:r>
          </a:p>
        </p:txBody>
      </p:sp>
    </p:spTree>
    <p:extLst>
      <p:ext uri="{BB962C8B-B14F-4D97-AF65-F5344CB8AC3E}">
        <p14:creationId xmlns:p14="http://schemas.microsoft.com/office/powerpoint/2010/main" val="12230388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1342678" y="548680"/>
            <a:ext cx="86116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800" dirty="0">
                <a:solidFill>
                  <a:schemeClr val="accent2"/>
                </a:solidFill>
                <a:latin typeface="Arial" panose="020B0604020202020204" pitchFamily="34" charset="0"/>
              </a:rPr>
              <a:t>Praktikantens tilbagemeldinger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342678" y="1556792"/>
            <a:ext cx="10049546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2400" b="1" u="sng" dirty="0">
                <a:latin typeface="Arial" panose="020B0604020202020204" pitchFamily="34" charset="0"/>
              </a:rPr>
              <a:t>HUSK</a:t>
            </a:r>
            <a:r>
              <a:rPr lang="da-DK" altLang="da-DK" sz="2400" b="1" dirty="0">
                <a:latin typeface="Arial" panose="020B0604020202020204" pitchFamily="34" charset="0"/>
              </a:rPr>
              <a:t> at sende følgende til Anne H. Juul (AHJ@kt.dtu.dk):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24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a-DK" altLang="da-DK" sz="2400" b="1" dirty="0">
                <a:latin typeface="Arial" panose="020B0604020202020204" pitchFamily="34" charset="0"/>
              </a:rPr>
              <a:t>	KONTRAKT FOR INGENIØRPRAKTIK 	(før praktikken)</a:t>
            </a:r>
          </a:p>
          <a:p>
            <a:pPr>
              <a:spcBef>
                <a:spcPct val="0"/>
              </a:spcBef>
            </a:pPr>
            <a:endParaRPr lang="da-DK" altLang="da-DK" sz="24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da-DK" altLang="da-DK" sz="2400" b="1" dirty="0">
                <a:latin typeface="Arial" panose="020B0604020202020204" pitchFamily="34" charset="0"/>
              </a:rPr>
              <a:t>	Evalueringsskemaer for ingeniørpraktik (efter praktikken)</a:t>
            </a:r>
          </a:p>
          <a:p>
            <a:pPr>
              <a:spcBef>
                <a:spcPct val="0"/>
              </a:spcBef>
            </a:pPr>
            <a:endParaRPr lang="da-DK" altLang="da-DK" sz="2400" b="1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</a:pPr>
            <a:r>
              <a:rPr lang="da-DK" altLang="da-DK" sz="2400" b="1" dirty="0">
                <a:latin typeface="Arial" panose="020B0604020202020204" pitchFamily="34" charset="0"/>
              </a:rPr>
              <a:t>	Erklæring fra praktikvært efter gennemførelse af praktikken</a:t>
            </a:r>
          </a:p>
          <a:p>
            <a:pPr>
              <a:spcBef>
                <a:spcPct val="0"/>
              </a:spcBef>
            </a:pPr>
            <a:endParaRPr lang="da-DK" altLang="da-DK" sz="24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400" b="1" dirty="0">
                <a:latin typeface="Arial" panose="020B0604020202020204" pitchFamily="34" charset="0"/>
              </a:rPr>
              <a:t>Alle blanketterne findes på praktikhjemmesiden (se link første slide)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24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400" b="1" dirty="0">
                <a:latin typeface="Arial" panose="020B0604020202020204" pitchFamily="34" charset="0"/>
              </a:rPr>
              <a:t>DTU vejlederen indberetter bestået/ikke bestået til institut-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400" b="1" dirty="0">
                <a:latin typeface="Arial" panose="020B0604020202020204" pitchFamily="34" charset="0"/>
              </a:rPr>
              <a:t>sekretæren (se 10-punktsplanen)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24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425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4"/>
          <p:cNvSpPr txBox="1">
            <a:spLocks noChangeArrowheads="1"/>
          </p:cNvSpPr>
          <p:nvPr/>
        </p:nvSpPr>
        <p:spPr bwMode="auto">
          <a:xfrm>
            <a:off x="1054645" y="4869160"/>
            <a:ext cx="999504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2800" b="1" dirty="0">
                <a:latin typeface="Arial" panose="020B0604020202020204" pitchFamily="34" charset="0"/>
              </a:rPr>
              <a:t>Spørgsmål rettes til praktikkoordinator Søren Kiil,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800" b="1" dirty="0">
                <a:latin typeface="Arial" panose="020B0604020202020204" pitchFamily="34" charset="0"/>
              </a:rPr>
              <a:t>Institut for </a:t>
            </a:r>
            <a:r>
              <a:rPr lang="da-DK" altLang="da-DK" sz="2800" b="1" dirty="0" err="1">
                <a:latin typeface="Arial" panose="020B0604020202020204" pitchFamily="34" charset="0"/>
              </a:rPr>
              <a:t>Kemiteknik</a:t>
            </a:r>
            <a:r>
              <a:rPr lang="da-DK" altLang="da-DK" sz="2800" b="1" dirty="0">
                <a:latin typeface="Arial" panose="020B0604020202020204" pitchFamily="34" charset="0"/>
              </a:rPr>
              <a:t>, Bygning 229, rum 142, 4525 2827,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800" b="1" dirty="0">
                <a:latin typeface="Arial" panose="020B0604020202020204" pitchFamily="34" charset="0"/>
              </a:rPr>
              <a:t>sk@kt.dtu.dk</a:t>
            </a:r>
          </a:p>
          <a:p>
            <a:pPr>
              <a:spcBef>
                <a:spcPct val="0"/>
              </a:spcBef>
              <a:buFontTx/>
              <a:buNone/>
            </a:pPr>
            <a:endParaRPr lang="da-DK" altLang="da-DK" sz="2800" b="1" dirty="0"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524" y="407990"/>
            <a:ext cx="6367287" cy="424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18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630710" y="426369"/>
            <a:ext cx="60245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da-DK" sz="6000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Forudsætninger</a:t>
            </a:r>
            <a:endParaRPr lang="en-GB" altLang="da-DK" sz="60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1702594" y="1412876"/>
            <a:ext cx="8802410" cy="336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  <a:defRPr/>
            </a:pPr>
            <a:endParaRPr lang="da-D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  <a:defRPr/>
            </a:pP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For at påbegynde praktik skal den studerende opfylde følgende krav:</a:t>
            </a:r>
          </a:p>
          <a:p>
            <a:pPr>
              <a:buFontTx/>
              <a:buNone/>
              <a:defRPr/>
            </a:pPr>
            <a:endParaRPr lang="da-D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  <a:defRPr/>
            </a:pP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Have bestået mindst 95 ECTS-point, heriblandt samtlige kurser på 1. og 2. semester</a:t>
            </a:r>
          </a:p>
          <a:p>
            <a:pPr>
              <a:buFontTx/>
              <a:buNone/>
              <a:defRPr/>
            </a:pP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Have været til eksamen i samtlige kurser på 3. og 4. semester.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da-DK" altLang="da-DK" sz="1800" b="1" i="1" dirty="0">
                <a:latin typeface="Arial" charset="0"/>
              </a:rPr>
              <a:t>	</a:t>
            </a:r>
          </a:p>
          <a:p>
            <a:pPr marL="285750" indent="-285750">
              <a:spcBef>
                <a:spcPct val="0"/>
              </a:spcBef>
              <a:defRPr/>
            </a:pPr>
            <a:r>
              <a:rPr lang="da-DK" altLang="da-DK" sz="1800" b="1" i="1" dirty="0">
                <a:latin typeface="Arial" charset="0"/>
              </a:rPr>
              <a:t>	</a:t>
            </a:r>
            <a:r>
              <a:rPr lang="da-DK" altLang="da-DK" sz="1800" b="1" dirty="0">
                <a:latin typeface="Arial" charset="0"/>
              </a:rPr>
              <a:t>Praktik i udlandet godkendes </a:t>
            </a:r>
            <a:r>
              <a:rPr lang="da-DK" altLang="da-DK" sz="1800" b="1" u="sng" dirty="0">
                <a:latin typeface="Arial" charset="0"/>
              </a:rPr>
              <a:t>kun</a:t>
            </a:r>
            <a:r>
              <a:rPr lang="da-DK" altLang="da-DK" sz="1800" b="1" dirty="0">
                <a:latin typeface="Arial" charset="0"/>
              </a:rPr>
              <a:t> for virksomheder</a:t>
            </a:r>
          </a:p>
          <a:p>
            <a:pPr marL="285750" indent="-285750">
              <a:spcBef>
                <a:spcPct val="0"/>
              </a:spcBef>
              <a:defRPr/>
            </a:pPr>
            <a:endParaRPr lang="da-DK" altLang="da-DK" sz="1800" b="1" dirty="0">
              <a:latin typeface="Arial" charset="0"/>
            </a:endParaRPr>
          </a:p>
          <a:p>
            <a:pPr marL="285750" indent="-285750">
              <a:spcBef>
                <a:spcPct val="0"/>
              </a:spcBef>
              <a:defRPr/>
            </a:pPr>
            <a:r>
              <a:rPr lang="da-DK" altLang="da-DK" sz="1800" b="1" dirty="0">
                <a:latin typeface="Arial" charset="0"/>
              </a:rPr>
              <a:t>	Praktik på et universitet er således </a:t>
            </a:r>
            <a:r>
              <a:rPr lang="da-DK" altLang="da-DK" sz="1800" b="1" u="sng" dirty="0">
                <a:latin typeface="Arial" charset="0"/>
              </a:rPr>
              <a:t>ikke</a:t>
            </a:r>
            <a:r>
              <a:rPr lang="da-DK" altLang="da-DK" sz="1800" b="1" dirty="0">
                <a:latin typeface="Arial" charset="0"/>
              </a:rPr>
              <a:t> muligt, hverken i DK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da-DK" altLang="da-DK" sz="1800" b="1" dirty="0">
                <a:latin typeface="Arial" charset="0"/>
              </a:rPr>
              <a:t>	eller udlandet (gælder også andre DTU institutter og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da-DK" altLang="da-DK" sz="1800" b="1" dirty="0">
                <a:latin typeface="Arial" charset="0"/>
              </a:rPr>
              <a:t>	laboratorier som f.eks. DTU Risø Campus)</a:t>
            </a:r>
          </a:p>
        </p:txBody>
      </p:sp>
    </p:spTree>
    <p:extLst>
      <p:ext uri="{BB962C8B-B14F-4D97-AF65-F5344CB8AC3E}">
        <p14:creationId xmlns:p14="http://schemas.microsoft.com/office/powerpoint/2010/main" val="4171019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372430" y="548680"/>
            <a:ext cx="623972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da-DK" sz="6000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Tidsplan</a:t>
            </a:r>
            <a:r>
              <a:rPr lang="en-GB" altLang="da-DK" sz="6000" b="1" dirty="0">
                <a:solidFill>
                  <a:schemeClr val="accent2"/>
                </a:solidFill>
                <a:latin typeface="Arial" panose="020B0604020202020204" pitchFamily="34" charset="0"/>
              </a:rPr>
              <a:t> (F2025)</a:t>
            </a:r>
          </a:p>
        </p:txBody>
      </p:sp>
      <p:graphicFrame>
        <p:nvGraphicFramePr>
          <p:cNvPr id="103488" name="Group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20982"/>
              </p:ext>
            </p:extLst>
          </p:nvPr>
        </p:nvGraphicFramePr>
        <p:xfrm>
          <a:off x="1342678" y="1916832"/>
          <a:ext cx="9793089" cy="4024897"/>
        </p:xfrm>
        <a:graphic>
          <a:graphicData uri="http://schemas.openxmlformats.org/drawingml/2006/table">
            <a:tbl>
              <a:tblPr/>
              <a:tblGrid>
                <a:gridCol w="18889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7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83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58366">
                  <a:extLst>
                    <a:ext uri="{9D8B030D-6E8A-4147-A177-3AD203B41FA5}">
                      <a16:colId xmlns:a16="http://schemas.microsoft.com/office/drawing/2014/main" val="3334103200"/>
                    </a:ext>
                  </a:extLst>
                </a:gridCol>
              </a:tblGrid>
              <a:tr h="11136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Opstart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Sidste praktikdag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Rapportaflevering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12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 ugers praktik (100 dage, </a:t>
                      </a:r>
                      <a:r>
                        <a:rPr kumimoji="0" lang="da-DK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eksl</a:t>
                      </a:r>
                      <a:r>
                        <a:rPr kumimoji="0" lang="da-D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 helligedage og evt. ferie)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 februar 2025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27. juni 2025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11. juli 2025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340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774031" y="260350"/>
            <a:ext cx="856176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800" b="1" dirty="0">
                <a:solidFill>
                  <a:schemeClr val="accent2"/>
                </a:solidFill>
                <a:latin typeface="Arial" panose="020B0604020202020204" pitchFamily="34" charset="0"/>
              </a:rPr>
              <a:t>Praktikopholdet i 10 punkter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a-DK" altLang="da-DK" sz="2400" b="1" i="1" dirty="0">
                <a:solidFill>
                  <a:schemeClr val="accent2"/>
                </a:solidFill>
                <a:latin typeface="Arial" panose="020B0604020202020204" pitchFamily="34" charset="0"/>
              </a:rPr>
              <a:t>(Download og vis denne til DTU-vejleder og virksomhed!)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22" y="1628800"/>
            <a:ext cx="1089810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24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342678" y="283016"/>
            <a:ext cx="1006397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400" b="1" dirty="0">
                <a:solidFill>
                  <a:schemeClr val="accent2"/>
                </a:solidFill>
                <a:latin typeface="Arial" panose="020B0604020202020204" pitchFamily="34" charset="0"/>
              </a:rPr>
              <a:t>Praktikopholdet i 10 punkter (fortsat)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686" y="1196752"/>
            <a:ext cx="9217024" cy="496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062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115454" y="273146"/>
            <a:ext cx="1006397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400" b="1" dirty="0">
                <a:solidFill>
                  <a:schemeClr val="accent2"/>
                </a:solidFill>
                <a:latin typeface="Arial" panose="020B0604020202020204" pitchFamily="34" charset="0"/>
              </a:rPr>
              <a:t>Praktikopholdet i 10 punkter (fortsat)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670" y="1340768"/>
            <a:ext cx="10369152" cy="39092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670" y="4437112"/>
            <a:ext cx="9807409" cy="132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864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1558702" y="548680"/>
            <a:ext cx="66960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da-DK" sz="4800" b="1" dirty="0">
                <a:solidFill>
                  <a:schemeClr val="accent2"/>
                </a:solidFill>
                <a:latin typeface="Arial" panose="020B0604020202020204" pitchFamily="34" charset="0"/>
              </a:rPr>
              <a:t>Ansøgningsprocedure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70670" y="1628800"/>
            <a:ext cx="10162077" cy="45756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342900" indent="-342900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da-DK" sz="2400" b="1" dirty="0">
                <a:latin typeface="+mn-lt"/>
              </a:rPr>
              <a:t>Der kan søges frit i virksomheder, hvor der er kemiingeniører ansat</a:t>
            </a:r>
          </a:p>
          <a:p>
            <a:pPr marL="342900" indent="-342900">
              <a:spcBef>
                <a:spcPts val="432"/>
              </a:spcBef>
              <a:buFont typeface="Arial" panose="020B0604020202020204" pitchFamily="34" charset="0"/>
              <a:buChar char="•"/>
            </a:pPr>
            <a:endParaRPr lang="da-DK" sz="2400" b="1" dirty="0">
              <a:latin typeface="+mn-lt"/>
            </a:endParaRPr>
          </a:p>
          <a:p>
            <a:pPr marL="342900" indent="-342900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da-DK" sz="2400" b="1" dirty="0">
                <a:latin typeface="+mn-lt"/>
              </a:rPr>
              <a:t>Send din ansøgning så snart du er klar</a:t>
            </a:r>
          </a:p>
          <a:p>
            <a:pPr marL="342900" indent="-342900">
              <a:spcBef>
                <a:spcPts val="432"/>
              </a:spcBef>
              <a:buFont typeface="Arial" panose="020B0604020202020204" pitchFamily="34" charset="0"/>
              <a:buChar char="•"/>
            </a:pPr>
            <a:endParaRPr lang="da-DK" sz="2400" b="1" dirty="0">
              <a:latin typeface="+mn-lt"/>
            </a:endParaRPr>
          </a:p>
          <a:p>
            <a:pPr marL="342900" indent="-342900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da-DK" sz="2400" b="1" dirty="0">
                <a:latin typeface="+mn-lt"/>
              </a:rPr>
              <a:t>Kig evt. i praktikantlisterne fra tidligere år på praktikhjemmesiden</a:t>
            </a:r>
          </a:p>
          <a:p>
            <a:pPr marL="342900" indent="-342900">
              <a:spcBef>
                <a:spcPts val="432"/>
              </a:spcBef>
              <a:buFont typeface="Arial" panose="020B0604020202020204" pitchFamily="34" charset="0"/>
              <a:buChar char="•"/>
            </a:pPr>
            <a:endParaRPr lang="da-DK" sz="2400" b="1" dirty="0">
              <a:latin typeface="+mn-lt"/>
            </a:endParaRPr>
          </a:p>
          <a:p>
            <a:pPr marL="342900" indent="-342900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da-DK" sz="2400" b="1" dirty="0">
                <a:latin typeface="+mn-lt"/>
              </a:rPr>
              <a:t>Brug DTU </a:t>
            </a:r>
            <a:r>
              <a:rPr lang="da-DK" sz="2400" b="1" dirty="0" err="1">
                <a:latin typeface="+mn-lt"/>
              </a:rPr>
              <a:t>Career</a:t>
            </a:r>
            <a:r>
              <a:rPr lang="da-DK" sz="2400" b="1" dirty="0">
                <a:latin typeface="+mn-lt"/>
              </a:rPr>
              <a:t> Hub </a:t>
            </a:r>
          </a:p>
          <a:p>
            <a:pPr>
              <a:spcBef>
                <a:spcPts val="432"/>
              </a:spcBef>
            </a:pPr>
            <a:r>
              <a:rPr lang="da-DK" sz="2400" b="1" dirty="0">
                <a:latin typeface="+mn-lt"/>
              </a:rPr>
              <a:t>(</a:t>
            </a:r>
            <a:r>
              <a:rPr lang="da-DK" sz="2400" b="1" dirty="0">
                <a:latin typeface="+mn-lt"/>
                <a:hlinkClick r:id="rId3"/>
              </a:rPr>
              <a:t>https://dtu.jobteaser.com/en/recruiter_account/sign_in</a:t>
            </a:r>
            <a:r>
              <a:rPr lang="da-DK" sz="2400" b="1" dirty="0">
                <a:latin typeface="+mn-lt"/>
              </a:rPr>
              <a:t>)</a:t>
            </a:r>
          </a:p>
          <a:p>
            <a:pPr marL="342900" indent="-342900">
              <a:spcBef>
                <a:spcPts val="432"/>
              </a:spcBef>
              <a:buFont typeface="Arial" panose="020B0604020202020204" pitchFamily="34" charset="0"/>
              <a:buChar char="•"/>
            </a:pPr>
            <a:endParaRPr lang="da-DK" sz="2400" b="1" dirty="0">
              <a:latin typeface="+mn-lt"/>
            </a:endParaRPr>
          </a:p>
          <a:p>
            <a:pPr marL="342900" indent="-342900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da-DK" sz="2400" b="1" dirty="0">
                <a:latin typeface="+mn-lt"/>
              </a:rPr>
              <a:t>GÅ I GANG MED DET SAMME!</a:t>
            </a:r>
          </a:p>
          <a:p>
            <a:pPr marL="342900" indent="-342900" algn="l">
              <a:spcBef>
                <a:spcPts val="432"/>
              </a:spcBef>
              <a:buFont typeface="Arial" panose="020B0604020202020204" pitchFamily="34" charset="0"/>
              <a:buChar char="•"/>
            </a:pPr>
            <a:endParaRPr lang="en-GB" sz="2400" b="1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0546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811" y="248864"/>
            <a:ext cx="9144000" cy="1143000"/>
          </a:xfrm>
        </p:spPr>
        <p:txBody>
          <a:bodyPr/>
          <a:lstStyle/>
          <a:p>
            <a:r>
              <a:rPr lang="da-DK" altLang="da-DK" sz="4000" dirty="0">
                <a:solidFill>
                  <a:schemeClr val="accent2"/>
                </a:solidFill>
                <a:latin typeface="Arial" panose="020B0604020202020204" pitchFamily="34" charset="0"/>
              </a:rPr>
              <a:t>Gode råd, når du skriver ansøgning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5810" y="1368130"/>
            <a:ext cx="9865979" cy="345598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da-DK" altLang="da-DK" sz="2400" b="1" dirty="0">
              <a:latin typeface="Arial" panose="020B06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da-DK" altLang="da-DK" sz="2400" dirty="0">
                <a:latin typeface="Arial" panose="020B0604020202020204" pitchFamily="34" charset="0"/>
              </a:rPr>
              <a:t>Vægt på hvad firmaet får, når de ansætter dig som praktikant</a:t>
            </a:r>
          </a:p>
          <a:p>
            <a:pPr lvl="1">
              <a:lnSpc>
                <a:spcPct val="80000"/>
              </a:lnSpc>
            </a:pPr>
            <a:r>
              <a:rPr lang="da-DK" altLang="da-DK" sz="2400" dirty="0">
                <a:latin typeface="Arial" panose="020B0604020202020204" pitchFamily="34" charset="0"/>
              </a:rPr>
              <a:t>Engagement, kort, præcis, korrekt</a:t>
            </a:r>
          </a:p>
          <a:p>
            <a:pPr lvl="1">
              <a:lnSpc>
                <a:spcPct val="80000"/>
              </a:lnSpc>
            </a:pPr>
            <a:r>
              <a:rPr lang="da-DK" altLang="da-DK" sz="2400" dirty="0">
                <a:latin typeface="Arial" panose="020B0604020202020204" pitchFamily="34" charset="0"/>
              </a:rPr>
              <a:t>Mange informationskilder med gode råd f.eks. Pejling </a:t>
            </a:r>
          </a:p>
          <a:p>
            <a:pPr marL="216000" lvl="1" indent="0">
              <a:lnSpc>
                <a:spcPct val="80000"/>
              </a:lnSpc>
              <a:buNone/>
            </a:pPr>
            <a:r>
              <a:rPr lang="da-DK" altLang="da-DK" sz="2400" dirty="0">
                <a:latin typeface="Arial" panose="020B0604020202020204" pitchFamily="34" charset="0"/>
              </a:rPr>
              <a:t>(udgives af Ingeniøren og De Studerendes erhvervskontakt) </a:t>
            </a:r>
          </a:p>
          <a:p>
            <a:pPr lvl="1">
              <a:lnSpc>
                <a:spcPct val="80000"/>
              </a:lnSpc>
            </a:pPr>
            <a:r>
              <a:rPr lang="da-DK" altLang="da-DK" sz="2400" dirty="0">
                <a:latin typeface="Arial" panose="020B0604020202020204" pitchFamily="34" charset="0"/>
              </a:rPr>
              <a:t>Brug en fortrolig til sparring til at forbedre dit udkast</a:t>
            </a:r>
          </a:p>
          <a:p>
            <a:pPr lvl="1">
              <a:lnSpc>
                <a:spcPct val="80000"/>
              </a:lnSpc>
            </a:pPr>
            <a:r>
              <a:rPr lang="da-DK" altLang="da-DK" sz="2400" dirty="0">
                <a:latin typeface="Arial" panose="020B0604020202020204" pitchFamily="34" charset="0"/>
              </a:rPr>
              <a:t>Vent ikke for længe på svar, kontakt firmaerne, send flere ansøgninger 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270670" y="4994249"/>
            <a:ext cx="9454832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lnSpc>
                <a:spcPct val="80000"/>
              </a:lnSpc>
              <a:buFontTx/>
              <a:buNone/>
            </a:pPr>
            <a:r>
              <a:rPr lang="da-DK" altLang="da-DK" sz="2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DTUs</a:t>
            </a:r>
            <a:r>
              <a:rPr lang="da-DK" altLang="da-DK" sz="2200" b="1" dirty="0">
                <a:solidFill>
                  <a:srgbClr val="FF0000"/>
                </a:solidFill>
                <a:latin typeface="Arial" panose="020B0604020202020204" pitchFamily="34" charset="0"/>
              </a:rPr>
              <a:t>’ karrierecenter tilbyder workshops om ansøgnings-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a-DK" altLang="da-DK" sz="2200" b="1" dirty="0">
                <a:solidFill>
                  <a:srgbClr val="FF0000"/>
                </a:solidFill>
                <a:latin typeface="Arial" panose="020B0604020202020204" pitchFamily="34" charset="0"/>
              </a:rPr>
              <a:t>fasen og værktøjer til refleksion over praktikopholdet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a-DK" altLang="da-DK" sz="2200" b="1" dirty="0">
                <a:solidFill>
                  <a:srgbClr val="FF0000"/>
                </a:solidFill>
                <a:latin typeface="Arial" panose="020B0604020202020204" pitchFamily="34" charset="0"/>
              </a:rPr>
              <a:t>(se Karriecentrets slides fra praktikmødet på praktikhjemmesiden)</a:t>
            </a:r>
            <a:endParaRPr lang="en-GB" altLang="da-DK" sz="2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1829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heme/theme1.xml><?xml version="1.0" encoding="utf-8"?>
<a:theme xmlns:a="http://schemas.openxmlformats.org/drawingml/2006/main" name="Blank">
  <a:themeElements>
    <a:clrScheme name="DTU">
      <a:dk1>
        <a:srgbClr val="000000"/>
      </a:dk1>
      <a:lt1>
        <a:srgbClr val="FFFFFF"/>
      </a:lt1>
      <a:dk2>
        <a:srgbClr val="990000"/>
      </a:dk2>
      <a:lt2>
        <a:srgbClr val="79238E"/>
      </a:lt2>
      <a:accent1>
        <a:srgbClr val="990000"/>
      </a:accent1>
      <a:accent2>
        <a:srgbClr val="2F3EEA"/>
      </a:accent2>
      <a:accent3>
        <a:srgbClr val="1FD082"/>
      </a:accent3>
      <a:accent4>
        <a:srgbClr val="171748"/>
      </a:accent4>
      <a:accent5>
        <a:srgbClr val="F6D04D"/>
      </a:accent5>
      <a:accent6>
        <a:srgbClr val="FC7634"/>
      </a:accent6>
      <a:hlink>
        <a:srgbClr val="2F3EEA"/>
      </a:hlink>
      <a:folHlink>
        <a:srgbClr val="990000"/>
      </a:folHlink>
    </a:clrScheme>
    <a:fontScheme name="DT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432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rgbClr val="FFFFFF"/>
            </a:solidFill>
            <a:effectLst/>
            <a:latin typeface="+mn-lt"/>
            <a:ea typeface="ＭＳ Ｐゴシック" pitchFamily="-80" charset="-128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spcBef>
            <a:spcPts val="432"/>
          </a:spcBef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 DTU Template.potx" id="{DCBB0D47-5BC6-435C-9126-D3D343B0B928}" vid="{2DC669D5-2566-4482-AB47-A5699F5A435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TemplafySlideFormConfiguration><![CDATA[{"formFields":[],"formDataEntries":[]}]]></TemplafySlideFormConfiguration>
</file>

<file path=customXml/item2.xml><?xml version="1.0" encoding="utf-8"?>
<TemplafySlideTemplateConfiguration><![CDATA[{"documentContentValidatorConfiguration":{"enableDocumentContentValidator":false,"documentContentValidatorVersion":0},"elementsMetadata":[],"slideId":"636957680393236694","enableDocumentContentUpdater":true,"version":"1.2"}]]></TemplafySlideTemplateConfiguration>
</file>

<file path=customXml/item3.xml><?xml version="1.0" encoding="utf-8"?>
<TemplafyTemplateConfiguration><![CDATA[{"elementsMetadata":[{"type":"shape","id":"8294b11f-a46f-443d-a317-2b9c5a0e1715","elementConfiguration":{"binding":"UserProfile.Offices.Workarea_{{DocumentLanguage}}","disableUpdates":false,"type":"text"}},{"type":"shape","id":"b95d1f79-f44a-4a7a-a953-4cbd7bd7869c","elementConfiguration":{"format":"{{DateFormats.GeneralDate}}","binding":"Form.Date","disableUpdates":false,"type":"date"}},{"type":"shape","id":"5bd0f719-d5ef-488b-8a85-67ab4bc5c177","elementConfiguration":{"binding":"Form.PresentationTitle","disableUpdates":false,"type":"text"}}],"transformationConfigurations":[{"language":"{{DocumentLanguage}}","disableUpdates":false,"type":"proofingLanguage"}],"templateName":"DTU Template 16_9 - Corporate red","templateDescription":"","enableDocumentContentUpdater":true,"version":"1.2"}]]></TemplafyTemplateConfiguration>
</file>

<file path=customXml/item4.xml><?xml version="1.0" encoding="utf-8"?>
<TemplafyFormConfiguration><![CDATA[{"formFields":[{"required":false,"type":"datePicker","name":"Date","label":"Date","helpTexts":{"prefix":"","postfix":""},"spacing":{},"fullyQualifiedName":"Date"},{"required":false,"placeholder":"","lines":0,"type":"textBox","name":"PresentationTitle","label":"Presentation title","helpTexts":{"prefix":"","postfix":""},"spacing":{},"fullyQualifiedName":"PresentationTitle"}],"formDataEntries":[{"name":"Date","value":"CLMpBzcNj/dRp+vOwbgwjg=="}]}]]></TemplafyFormConfiguration>
</file>

<file path=customXml/item5.xml><?xml version="1.0" encoding="utf-8"?>
<TemplafySlideFormConfiguration><![CDATA[{"formFields":[],"formDataEntries":[]}]]></TemplafySlideFormConfiguration>
</file>

<file path=customXml/item6.xml><?xml version="1.0" encoding="utf-8"?>
<TemplafySlideTemplateConfiguration><![CDATA[{"documentContentValidatorConfiguration":{"enableDocumentContentValidator":false,"documentContentValidatorVersion":0},"elementsMetadata":[],"slideId":"636957680393408390","enableDocumentContentUpdater":true,"version":"1.2"}]]></TemplafySlideTemplateConfiguration>
</file>

<file path=customXml/itemProps1.xml><?xml version="1.0" encoding="utf-8"?>
<ds:datastoreItem xmlns:ds="http://schemas.openxmlformats.org/officeDocument/2006/customXml" ds:itemID="{1680B9DC-2D51-4402-BB2C-B8DE0C5AC522}">
  <ds:schemaRefs/>
</ds:datastoreItem>
</file>

<file path=customXml/itemProps2.xml><?xml version="1.0" encoding="utf-8"?>
<ds:datastoreItem xmlns:ds="http://schemas.openxmlformats.org/officeDocument/2006/customXml" ds:itemID="{D27AE696-61B6-4B19-9CED-6F2A3F244FE3}">
  <ds:schemaRefs/>
</ds:datastoreItem>
</file>

<file path=customXml/itemProps3.xml><?xml version="1.0" encoding="utf-8"?>
<ds:datastoreItem xmlns:ds="http://schemas.openxmlformats.org/officeDocument/2006/customXml" ds:itemID="{1334258C-C3E7-4029-A615-C886A240FB15}">
  <ds:schemaRefs/>
</ds:datastoreItem>
</file>

<file path=customXml/itemProps4.xml><?xml version="1.0" encoding="utf-8"?>
<ds:datastoreItem xmlns:ds="http://schemas.openxmlformats.org/officeDocument/2006/customXml" ds:itemID="{43763224-B85A-4B53-A86A-261D26A71C30}">
  <ds:schemaRefs/>
</ds:datastoreItem>
</file>

<file path=customXml/itemProps5.xml><?xml version="1.0" encoding="utf-8"?>
<ds:datastoreItem xmlns:ds="http://schemas.openxmlformats.org/officeDocument/2006/customXml" ds:itemID="{9587AFF5-BFB0-40A3-85CA-ADEED7540807}">
  <ds:schemaRefs/>
</ds:datastoreItem>
</file>

<file path=customXml/itemProps6.xml><?xml version="1.0" encoding="utf-8"?>
<ds:datastoreItem xmlns:ds="http://schemas.openxmlformats.org/officeDocument/2006/customXml" ds:itemID="{6B8AD017-B053-4E30-93B9-B28A44CEC3A4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 DTU Template</Template>
  <TotalTime>1210</TotalTime>
  <Words>1209</Words>
  <Application>Microsoft Office PowerPoint</Application>
  <PresentationFormat>Custom</PresentationFormat>
  <Paragraphs>209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Times New Roman</vt:lpstr>
      <vt:lpstr>Verdana</vt:lpstr>
      <vt:lpstr>Wingdings</vt:lpstr>
      <vt:lpstr>Blank</vt:lpstr>
      <vt:lpstr>Søren Kiil (praktikkoordinator) Anne Helene Juul (administrator) DTU Kemiteknik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Gode råd, når du skriver ansøgning</vt:lpstr>
      <vt:lpstr>PowerPoint Presentation</vt:lpstr>
      <vt:lpstr>PowerPoint Presentation</vt:lpstr>
      <vt:lpstr>Etablering af Residential College for universitetsstuderende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DTU</dc:creator>
  <cp:lastModifiedBy>Søren Kiil</cp:lastModifiedBy>
  <cp:revision>137</cp:revision>
  <dcterms:created xsi:type="dcterms:W3CDTF">2017-07-31T08:31:56Z</dcterms:created>
  <dcterms:modified xsi:type="dcterms:W3CDTF">2024-09-10T06:51:59Z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dIsCodeFreeTemplate">
    <vt:lpwstr>True</vt:lpwstr>
  </property>
  <property fmtid="{D5CDD505-2E9C-101B-9397-08002B2CF9AE}" pid="3" name="TemplafyTenantId">
    <vt:lpwstr>dtu</vt:lpwstr>
  </property>
  <property fmtid="{D5CDD505-2E9C-101B-9397-08002B2CF9AE}" pid="4" name="TemplafyTemplateId">
    <vt:lpwstr>636784030496976655</vt:lpwstr>
  </property>
  <property fmtid="{D5CDD505-2E9C-101B-9397-08002B2CF9AE}" pid="5" name="TemplafyUserProfileId">
    <vt:lpwstr>636731204608494408</vt:lpwstr>
  </property>
  <property fmtid="{D5CDD505-2E9C-101B-9397-08002B2CF9AE}" pid="6" name="TemplafyLanguageCode">
    <vt:lpwstr>en-GB</vt:lpwstr>
  </property>
</Properties>
</file>